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Ex1.xml" ContentType="application/vnd.ms-office.chartex+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90" r:id="rId5"/>
  </p:sldMasterIdLst>
  <p:notesMasterIdLst>
    <p:notesMasterId r:id="rId47"/>
  </p:notesMasterIdLst>
  <p:sldIdLst>
    <p:sldId id="263" r:id="rId6"/>
    <p:sldId id="286" r:id="rId7"/>
    <p:sldId id="324" r:id="rId8"/>
    <p:sldId id="297" r:id="rId9"/>
    <p:sldId id="290" r:id="rId10"/>
    <p:sldId id="350" r:id="rId11"/>
    <p:sldId id="282" r:id="rId12"/>
    <p:sldId id="347" r:id="rId13"/>
    <p:sldId id="349" r:id="rId14"/>
    <p:sldId id="351" r:id="rId15"/>
    <p:sldId id="348" r:id="rId16"/>
    <p:sldId id="352" r:id="rId17"/>
    <p:sldId id="362" r:id="rId18"/>
    <p:sldId id="336" r:id="rId19"/>
    <p:sldId id="364" r:id="rId20"/>
    <p:sldId id="341" r:id="rId21"/>
    <p:sldId id="353" r:id="rId22"/>
    <p:sldId id="355" r:id="rId23"/>
    <p:sldId id="365" r:id="rId24"/>
    <p:sldId id="342" r:id="rId25"/>
    <p:sldId id="354" r:id="rId26"/>
    <p:sldId id="356" r:id="rId27"/>
    <p:sldId id="357" r:id="rId28"/>
    <p:sldId id="366" r:id="rId29"/>
    <p:sldId id="343" r:id="rId30"/>
    <p:sldId id="358" r:id="rId31"/>
    <p:sldId id="359" r:id="rId32"/>
    <p:sldId id="360" r:id="rId33"/>
    <p:sldId id="322" r:id="rId34"/>
    <p:sldId id="363" r:id="rId35"/>
    <p:sldId id="367" r:id="rId36"/>
    <p:sldId id="337" r:id="rId37"/>
    <p:sldId id="332" r:id="rId38"/>
    <p:sldId id="361" r:id="rId39"/>
    <p:sldId id="345" r:id="rId40"/>
    <p:sldId id="338" r:id="rId41"/>
    <p:sldId id="368" r:id="rId42"/>
    <p:sldId id="370" r:id="rId43"/>
    <p:sldId id="369" r:id="rId44"/>
    <p:sldId id="346" r:id="rId45"/>
    <p:sldId id="295" r:id="rId46"/>
  </p:sldIdLst>
  <p:sldSz cx="12192000" cy="6858000"/>
  <p:notesSz cx="6858000" cy="9144000"/>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irmais slaids" id="{51D23CB0-5603-4345-8994-EE3F5B0A2F9A}">
          <p14:sldIdLst>
            <p14:sldId id="263"/>
            <p14:sldId id="286"/>
            <p14:sldId id="324"/>
            <p14:sldId id="297"/>
            <p14:sldId id="290"/>
            <p14:sldId id="350"/>
            <p14:sldId id="282"/>
            <p14:sldId id="347"/>
            <p14:sldId id="349"/>
            <p14:sldId id="351"/>
            <p14:sldId id="348"/>
            <p14:sldId id="352"/>
            <p14:sldId id="362"/>
            <p14:sldId id="336"/>
            <p14:sldId id="364"/>
            <p14:sldId id="341"/>
            <p14:sldId id="353"/>
            <p14:sldId id="355"/>
            <p14:sldId id="365"/>
            <p14:sldId id="342"/>
            <p14:sldId id="354"/>
            <p14:sldId id="356"/>
            <p14:sldId id="357"/>
            <p14:sldId id="366"/>
            <p14:sldId id="343"/>
            <p14:sldId id="358"/>
            <p14:sldId id="359"/>
            <p14:sldId id="360"/>
            <p14:sldId id="322"/>
            <p14:sldId id="363"/>
            <p14:sldId id="367"/>
            <p14:sldId id="337"/>
            <p14:sldId id="332"/>
            <p14:sldId id="361"/>
            <p14:sldId id="345"/>
            <p14:sldId id="338"/>
            <p14:sldId id="368"/>
            <p14:sldId id="370"/>
            <p14:sldId id="369"/>
            <p14:sldId id="346"/>
            <p14:sldId id="2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A72"/>
    <a:srgbClr val="F9C54C"/>
    <a:srgbClr val="FF99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42051A-A701-4559-9CF1-C42C5FA9912D}" v="2" dt="2024-06-06T09:16:42.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27"/>
  </p:normalViewPr>
  <p:slideViewPr>
    <p:cSldViewPr snapToGrid="0" snapToObjects="1">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C:\Users\AgneseJaunzeme\AppData\Local\Microsoft\Windows\INetCache\Content.Outlook\HVLVSD3M\mezu%20platiba%20kopija.xlsx" TargetMode="Externa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dina\5\1\Rev&#299;zija_Me&#382;i\7_Zi&#326;ojums\Tabulas_info_zi&#326;ojumam\Arnis_p&#257;rdo&#353;ana_prezent&#257;cija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76038983219795E-2"/>
          <c:y val="0.11017991721913965"/>
          <c:w val="0.73239717405156401"/>
          <c:h val="0.64747829598223305"/>
        </c:manualLayout>
      </c:layout>
      <c:ofPieChart>
        <c:ofPieType val="pie"/>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1CE-4274-8D75-06DAD412737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1CE-4274-8D75-06DAD41273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1CE-4274-8D75-06DAD41273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1CE-4274-8D75-06DAD412737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1CE-4274-8D75-06DAD412737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1CE-4274-8D75-06DAD412737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1CE-4274-8D75-06DAD412737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1CE-4274-8D75-06DAD412737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1CE-4274-8D75-06DAD412737B}"/>
              </c:ext>
            </c:extLst>
          </c:dPt>
          <c:cat>
            <c:strRef>
              <c:f>Sheet1!$Q$2:$Q$9</c:f>
              <c:strCache>
                <c:ptCount val="8"/>
                <c:pt idx="0">
                  <c:v>meža platība Latvijā</c:v>
                </c:pt>
                <c:pt idx="1">
                  <c:v>pašvaldību mežs</c:v>
                </c:pt>
                <c:pt idx="2">
                  <c:v>revīzijas apjoms piecās pašvaldībās</c:v>
                </c:pt>
                <c:pt idx="3">
                  <c:v>Krāslava</c:v>
                </c:pt>
                <c:pt idx="4">
                  <c:v>Saldus</c:v>
                </c:pt>
                <c:pt idx="5">
                  <c:v>Alūksne</c:v>
                </c:pt>
                <c:pt idx="6">
                  <c:v>Sigulda</c:v>
                </c:pt>
                <c:pt idx="7">
                  <c:v>Jelgava</c:v>
                </c:pt>
              </c:strCache>
            </c:strRef>
          </c:cat>
          <c:val>
            <c:numRef>
              <c:f>Sheet1!$R$2:$R$9</c:f>
              <c:numCache>
                <c:formatCode>_-* #\ ##0_-;\-* #\ ##0_-;_-* "-"??_-;_-@_-</c:formatCode>
                <c:ptCount val="8"/>
                <c:pt idx="0">
                  <c:v>3305000</c:v>
                </c:pt>
                <c:pt idx="1">
                  <c:v>122714</c:v>
                </c:pt>
                <c:pt idx="2" formatCode="General">
                  <c:v>8596</c:v>
                </c:pt>
                <c:pt idx="3" formatCode="General">
                  <c:v>4052</c:v>
                </c:pt>
                <c:pt idx="4" formatCode="General">
                  <c:v>2131</c:v>
                </c:pt>
                <c:pt idx="5" formatCode="General">
                  <c:v>1403</c:v>
                </c:pt>
                <c:pt idx="6" formatCode="General">
                  <c:v>632</c:v>
                </c:pt>
                <c:pt idx="7" formatCode="General">
                  <c:v>378</c:v>
                </c:pt>
              </c:numCache>
            </c:numRef>
          </c:val>
          <c:extLst>
            <c:ext xmlns:c16="http://schemas.microsoft.com/office/drawing/2014/chart" uri="{C3380CC4-5D6E-409C-BE32-E72D297353CC}">
              <c16:uniqueId val="{00000012-91CE-4274-8D75-06DAD412737B}"/>
            </c:ext>
          </c:extLst>
        </c:ser>
        <c:dLbls>
          <c:showLegendKey val="0"/>
          <c:showVal val="0"/>
          <c:showCatName val="0"/>
          <c:showSerName val="0"/>
          <c:showPercent val="0"/>
          <c:showBubbleSize val="0"/>
          <c:showLeaderLines val="1"/>
        </c:dLbls>
        <c:gapWidth val="75"/>
        <c:splitType val="pos"/>
        <c:splitPos val="5"/>
        <c:secondPieSize val="53"/>
        <c:serLines>
          <c:spPr>
            <a:ln w="9525" cap="flat" cmpd="sng" algn="ctr">
              <a:solidFill>
                <a:schemeClr val="tx1">
                  <a:lumMod val="35000"/>
                  <a:lumOff val="65000"/>
                </a:schemeClr>
              </a:solidFill>
              <a:round/>
            </a:ln>
            <a:effectLst/>
          </c:spPr>
        </c:serLines>
      </c:ofPieChart>
      <c:spPr>
        <a:noFill/>
        <a:ln>
          <a:noFill/>
        </a:ln>
        <a:effectLst/>
      </c:spPr>
    </c:plotArea>
    <c:legend>
      <c:legendPos val="b"/>
      <c:layout>
        <c:manualLayout>
          <c:xMode val="edge"/>
          <c:yMode val="edge"/>
          <c:x val="0.14558637255790149"/>
          <c:y val="0.78162462676123035"/>
          <c:w val="0.63761829078024523"/>
          <c:h val="0.155819801201906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4">
    <c:autoUpdate val="0"/>
  </c:externalData>
  <c:userShapes r:id="rId5"/>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Sheet1!$C$2:$E$2</cx:f>
        <cx:lvl ptCount="3">
          <cx:pt idx="0">Novērtējuma cena</cx:pt>
          <cx:pt idx="1">Nosolītā cena</cx:pt>
          <cx:pt idx="2">Tālākpārdošanas cena</cx:pt>
        </cx:lvl>
      </cx:strDim>
      <cx:numDim type="val">
        <cx:f dir="row">Sheet1!$C$8:$E$8</cx:f>
        <cx:lvl ptCount="3" formatCode="General">
          <cx:pt idx="0">166100</cx:pt>
          <cx:pt idx="1">295490</cx:pt>
          <cx:pt idx="2">531480</cx:pt>
        </cx:lvl>
      </cx:numDim>
    </cx:data>
  </cx:chartData>
  <cx:chart>
    <cx:plotArea>
      <cx:plotAreaRegion>
        <cx:series layoutId="waterfall" uniqueId="{68A97BEC-AE5E-46E4-8AB5-7B6E83D64086}">
          <cx:dataLabels pos="outEnd">
            <cx:txPr>
              <a:bodyPr spcFirstLastPara="1" vertOverflow="ellipsis" horzOverflow="overflow" wrap="square" lIns="0" tIns="0" rIns="0" bIns="0" anchor="ctr" anchorCtr="1"/>
              <a:lstStyle/>
              <a:p>
                <a:pPr algn="ctr" rtl="0">
                  <a:defRPr>
                    <a:solidFill>
                      <a:srgbClr val="204A72"/>
                    </a:solidFill>
                  </a:defRPr>
                </a:pPr>
                <a:endParaRPr lang="en-US" sz="900" b="0" i="0" u="none" strike="noStrike" baseline="0">
                  <a:solidFill>
                    <a:srgbClr val="204A72"/>
                  </a:solidFill>
                  <a:latin typeface="Arial" panose="020B0604020202020204"/>
                </a:endParaRPr>
              </a:p>
            </cx:txPr>
            <cx:visibility seriesName="0" categoryName="0" value="1"/>
            <cx:separator>, </cx:separator>
          </cx:dataLabels>
          <cx:dataId val="0"/>
          <cx:layoutPr>
            <cx:subtotals/>
          </cx:layoutPr>
        </cx:series>
      </cx:plotAreaRegion>
      <cx:axis id="0">
        <cx:catScaling gapWidth="0.5"/>
        <cx:tickLabels/>
        <cx:txPr>
          <a:bodyPr spcFirstLastPara="1" vertOverflow="ellipsis" horzOverflow="overflow" wrap="square" lIns="0" tIns="0" rIns="0" bIns="0" anchor="ctr" anchorCtr="1"/>
          <a:lstStyle/>
          <a:p>
            <a:pPr algn="ctr" rtl="0">
              <a:defRPr>
                <a:solidFill>
                  <a:srgbClr val="204A72"/>
                </a:solidFill>
              </a:defRPr>
            </a:pPr>
            <a:endParaRPr lang="en-US" sz="900" b="0" i="0" u="none" strike="noStrike" baseline="0">
              <a:solidFill>
                <a:srgbClr val="204A72"/>
              </a:solidFill>
              <a:latin typeface="Arial" panose="020B0604020202020204"/>
            </a:endParaRPr>
          </a:p>
        </cx:txPr>
      </cx:axis>
      <cx:axis id="1">
        <cx:valScaling/>
        <cx:majorGridlines/>
        <cx:tickLabels/>
        <cx:txPr>
          <a:bodyPr spcFirstLastPara="1" vertOverflow="ellipsis" horzOverflow="overflow" wrap="square" lIns="0" tIns="0" rIns="0" bIns="0" anchor="ctr" anchorCtr="1"/>
          <a:lstStyle/>
          <a:p>
            <a:pPr algn="ctr" rtl="0">
              <a:defRPr>
                <a:solidFill>
                  <a:srgbClr val="204A72"/>
                </a:solidFill>
              </a:defRPr>
            </a:pPr>
            <a:endParaRPr lang="en-US" sz="900" b="0" i="0" u="none" strike="noStrike" baseline="0">
              <a:solidFill>
                <a:srgbClr val="204A72"/>
              </a:solidFill>
              <a:latin typeface="Arial" panose="020B0604020202020204"/>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0.94369</cdr:x>
      <cdr:y>0.05849</cdr:y>
    </cdr:from>
    <cdr:to>
      <cdr:x>0.94369</cdr:x>
      <cdr:y>0.94375</cdr:y>
    </cdr:to>
    <cdr:cxnSp macro="">
      <cdr:nvCxnSpPr>
        <cdr:cNvPr id="2" name="Straight Connector 17">
          <a:extLst xmlns:a="http://schemas.openxmlformats.org/drawingml/2006/main">
            <a:ext uri="{FF2B5EF4-FFF2-40B4-BE49-F238E27FC236}">
              <a16:creationId xmlns:a16="http://schemas.microsoft.com/office/drawing/2014/main" id="{CEBACCBB-5F63-7F43-A744-0F062E6F2BFD}"/>
            </a:ext>
          </a:extLst>
        </cdr:cNvPr>
        <cdr:cNvCxnSpPr>
          <a:cxnSpLocks xmlns:a="http://schemas.openxmlformats.org/drawingml/2006/main"/>
        </cdr:cNvCxnSpPr>
      </cdr:nvCxnSpPr>
      <cdr:spPr>
        <a:xfrm xmlns:a="http://schemas.openxmlformats.org/drawingml/2006/main">
          <a:off x="7895743" y="279165"/>
          <a:ext cx="0" cy="4225433"/>
        </a:xfrm>
        <a:prstGeom xmlns:a="http://schemas.openxmlformats.org/drawingml/2006/main" prst="line">
          <a:avLst/>
        </a:prstGeom>
        <a:ln xmlns:a="http://schemas.openxmlformats.org/drawingml/2006/main">
          <a:solidFill>
            <a:srgbClr val="204A7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CFD65-721F-4938-9F66-E31BFEB0E163}" type="datetimeFigureOut">
              <a:rPr lang="lv-LV" smtClean="0"/>
              <a:t>23.07.2024</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67A46C-ED22-44BB-8D7A-72EE0EC8E8A7}" type="slidenum">
              <a:rPr lang="lv-LV" smtClean="0"/>
              <a:t>‹#›</a:t>
            </a:fld>
            <a:endParaRPr lang="lv-LV"/>
          </a:p>
        </p:txBody>
      </p:sp>
    </p:spTree>
    <p:extLst>
      <p:ext uri="{BB962C8B-B14F-4D97-AF65-F5344CB8AC3E}">
        <p14:creationId xmlns:p14="http://schemas.microsoft.com/office/powerpoint/2010/main" val="932150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to slaid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2270C7-CEA8-3144-B310-B6FFD2C32CFD}"/>
              </a:ext>
            </a:extLst>
          </p:cNvPr>
          <p:cNvSpPr>
            <a:spLocks noGrp="1"/>
          </p:cNvSpPr>
          <p:nvPr>
            <p:ph type="pic" sz="quarter" idx="10" hasCustomPrompt="1"/>
          </p:nvPr>
        </p:nvSpPr>
        <p:spPr>
          <a:xfrm>
            <a:off x="510381" y="377031"/>
            <a:ext cx="11171237" cy="6103937"/>
          </a:xfrm>
          <a:prstGeom prst="rect">
            <a:avLst/>
          </a:prstGeom>
        </p:spPr>
        <p:txBody>
          <a:bodyPr/>
          <a:lstStyle>
            <a:lvl1pPr marL="0" indent="0">
              <a:buNone/>
              <a:defRPr/>
            </a:lvl1pPr>
          </a:lstStyle>
          <a:p>
            <a:r>
              <a:rPr lang="en-GB" dirty="0"/>
              <a:t>F</a:t>
            </a:r>
            <a:r>
              <a:rPr lang="en-LV" dirty="0"/>
              <a:t>otogrāfija pirmajam / pēdējam slaidam</a:t>
            </a:r>
          </a:p>
        </p:txBody>
      </p:sp>
    </p:spTree>
    <p:extLst>
      <p:ext uri="{BB962C8B-B14F-4D97-AF65-F5344CB8AC3E}">
        <p14:creationId xmlns:p14="http://schemas.microsoft.com/office/powerpoint/2010/main" val="39271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ka bez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p:nvPr>
        </p:nvSpPr>
        <p:spPr>
          <a:xfrm>
            <a:off x="1644650" y="1048164"/>
            <a:ext cx="8902700" cy="4781550"/>
          </a:xfrm>
          <a:prstGeom prst="rect">
            <a:avLst/>
          </a:prstGeom>
        </p:spPr>
        <p:txBody>
          <a:bodyPr/>
          <a:lstStyle>
            <a:lvl1pPr marL="0" indent="0">
              <a:buNone/>
              <a:defRPr/>
            </a:lvl1pPr>
          </a:lstStyle>
          <a:p>
            <a:r>
              <a:rPr lang="en-US"/>
              <a:t>Click icon to add chart</a:t>
            </a:r>
            <a:endParaRPr lang="en-LV" dirty="0"/>
          </a:p>
        </p:txBody>
      </p:sp>
    </p:spTree>
    <p:extLst>
      <p:ext uri="{BB962C8B-B14F-4D97-AF65-F5344CB8AC3E}">
        <p14:creationId xmlns:p14="http://schemas.microsoft.com/office/powerpoint/2010/main" val="3101098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ika ar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hasCustomPrompt="1"/>
          </p:nvPr>
        </p:nvSpPr>
        <p:spPr>
          <a:xfrm>
            <a:off x="1644650" y="1048164"/>
            <a:ext cx="8902700" cy="4781550"/>
          </a:xfrm>
          <a:prstGeom prst="rect">
            <a:avLst/>
          </a:prstGeom>
        </p:spPr>
        <p:txBody>
          <a:bodyPr/>
          <a:lstStyle>
            <a:lvl1pPr marL="0" indent="0">
              <a:buNone/>
              <a:defRPr/>
            </a:lvl1pPr>
          </a:lstStyle>
          <a:p>
            <a:r>
              <a:rPr lang="en-LV" dirty="0"/>
              <a:t>Grafika</a:t>
            </a:r>
          </a:p>
        </p:txBody>
      </p:sp>
    </p:spTree>
    <p:extLst>
      <p:ext uri="{BB962C8B-B14F-4D97-AF65-F5344CB8AC3E}">
        <p14:creationId xmlns:p14="http://schemas.microsoft.com/office/powerpoint/2010/main" val="1814161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ka bez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hasCustomPrompt="1"/>
          </p:nvPr>
        </p:nvSpPr>
        <p:spPr>
          <a:xfrm>
            <a:off x="1644650" y="1048164"/>
            <a:ext cx="8902700" cy="4781550"/>
          </a:xfrm>
          <a:prstGeom prst="rect">
            <a:avLst/>
          </a:prstGeom>
        </p:spPr>
        <p:txBody>
          <a:bodyPr/>
          <a:lstStyle>
            <a:lvl1pPr marL="0" indent="0">
              <a:buNone/>
              <a:defRPr/>
            </a:lvl1pPr>
          </a:lstStyle>
          <a:p>
            <a:r>
              <a:rPr lang="en-LV" dirty="0"/>
              <a:t>Grafika</a:t>
            </a:r>
          </a:p>
        </p:txBody>
      </p:sp>
    </p:spTree>
    <p:extLst>
      <p:ext uri="{BB962C8B-B14F-4D97-AF65-F5344CB8AC3E}">
        <p14:creationId xmlns:p14="http://schemas.microsoft.com/office/powerpoint/2010/main" val="3217313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to slaid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2270C7-CEA8-3144-B310-B6FFD2C32CFD}"/>
              </a:ext>
            </a:extLst>
          </p:cNvPr>
          <p:cNvSpPr>
            <a:spLocks noGrp="1"/>
          </p:cNvSpPr>
          <p:nvPr>
            <p:ph type="pic" sz="quarter" idx="10" hasCustomPrompt="1"/>
          </p:nvPr>
        </p:nvSpPr>
        <p:spPr>
          <a:xfrm>
            <a:off x="510381" y="377031"/>
            <a:ext cx="11171237" cy="6103937"/>
          </a:xfrm>
          <a:prstGeom prst="rect">
            <a:avLst/>
          </a:prstGeom>
        </p:spPr>
        <p:txBody>
          <a:bodyPr/>
          <a:lstStyle>
            <a:lvl1pPr marL="0" indent="0">
              <a:buNone/>
              <a:defRPr/>
            </a:lvl1pPr>
          </a:lstStyle>
          <a:p>
            <a:r>
              <a:rPr lang="en-GB" dirty="0"/>
              <a:t>F</a:t>
            </a:r>
            <a:r>
              <a:rPr lang="en-LV" dirty="0"/>
              <a:t>otogrāfija pirmajam / pēdējam slaidam</a:t>
            </a:r>
          </a:p>
        </p:txBody>
      </p:sp>
    </p:spTree>
    <p:extLst>
      <p:ext uri="{BB962C8B-B14F-4D97-AF65-F5344CB8AC3E}">
        <p14:creationId xmlns:p14="http://schemas.microsoft.com/office/powerpoint/2010/main" val="4135057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altais slaids">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258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rpslaids: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1712912" y="1301750"/>
            <a:ext cx="8766175" cy="4254500"/>
          </a:xfrm>
          <a:prstGeom prst="rect">
            <a:avLst/>
          </a:prstGeo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Starpslaida virsrkasts</a:t>
            </a:r>
          </a:p>
        </p:txBody>
      </p:sp>
      <p:sp>
        <p:nvSpPr>
          <p:cNvPr id="16" name="Diagonal Stripe 15">
            <a:extLst>
              <a:ext uri="{FF2B5EF4-FFF2-40B4-BE49-F238E27FC236}">
                <a16:creationId xmlns:a16="http://schemas.microsoft.com/office/drawing/2014/main" id="{FEC0C5C6-5EC3-A04F-8F55-F84FA5F0C459}"/>
              </a:ext>
            </a:extLst>
          </p:cNvPr>
          <p:cNvSpPr/>
          <p:nvPr userDrawn="1"/>
        </p:nvSpPr>
        <p:spPr>
          <a:xfrm>
            <a:off x="494675" y="374754"/>
            <a:ext cx="3312827" cy="4467069"/>
          </a:xfrm>
          <a:prstGeom prst="diagStripe">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tx1"/>
              </a:solidFill>
            </a:endParaRPr>
          </a:p>
        </p:txBody>
      </p:sp>
    </p:spTree>
    <p:extLst>
      <p:ext uri="{BB962C8B-B14F-4D97-AF65-F5344CB8AC3E}">
        <p14:creationId xmlns:p14="http://schemas.microsoft.com/office/powerpoint/2010/main" val="532295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pslaids: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1712912" y="1301750"/>
            <a:ext cx="8766175" cy="4254500"/>
          </a:xfrm>
          <a:prstGeom prst="rect">
            <a:avLst/>
          </a:prstGeom>
        </p:spPr>
        <p:txBody>
          <a:bodyPr>
            <a:normAutofit/>
          </a:bodyPr>
          <a:lstStyle>
            <a:lvl1pPr marL="0" indent="0" algn="ctr">
              <a:buNone/>
              <a:defRPr sz="3200">
                <a:solidFill>
                  <a:srgbClr val="204A72"/>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Starpslaida virsrkasts</a:t>
            </a:r>
          </a:p>
        </p:txBody>
      </p:sp>
      <p:sp>
        <p:nvSpPr>
          <p:cNvPr id="5" name="Diagonal Stripe 4">
            <a:extLst>
              <a:ext uri="{FF2B5EF4-FFF2-40B4-BE49-F238E27FC236}">
                <a16:creationId xmlns:a16="http://schemas.microsoft.com/office/drawing/2014/main" id="{E634ADEE-F732-8C4B-93ED-9E2FC7D6FCA3}"/>
              </a:ext>
            </a:extLst>
          </p:cNvPr>
          <p:cNvSpPr/>
          <p:nvPr userDrawn="1"/>
        </p:nvSpPr>
        <p:spPr>
          <a:xfrm>
            <a:off x="494675" y="374754"/>
            <a:ext cx="3312827" cy="4467069"/>
          </a:xfrm>
          <a:prstGeom prst="diagStrip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tx1"/>
              </a:solidFill>
            </a:endParaRPr>
          </a:p>
        </p:txBody>
      </p:sp>
    </p:spTree>
    <p:extLst>
      <p:ext uri="{BB962C8B-B14F-4D97-AF65-F5344CB8AC3E}">
        <p14:creationId xmlns:p14="http://schemas.microsoft.com/office/powerpoint/2010/main" val="2461231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s ar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ar logotipu.</a:t>
            </a:r>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Tree>
    <p:extLst>
      <p:ext uri="{BB962C8B-B14F-4D97-AF65-F5344CB8AC3E}">
        <p14:creationId xmlns:p14="http://schemas.microsoft.com/office/powerpoint/2010/main" val="1347182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s bez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bez logotipa.</a:t>
            </a:r>
          </a:p>
        </p:txBody>
      </p:sp>
    </p:spTree>
    <p:extLst>
      <p:ext uri="{BB962C8B-B14F-4D97-AF65-F5344CB8AC3E}">
        <p14:creationId xmlns:p14="http://schemas.microsoft.com/office/powerpoint/2010/main" val="1800319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s ar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rgbClr val="204A72"/>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ar logotipu.</a:t>
            </a:r>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Tree>
    <p:extLst>
      <p:ext uri="{BB962C8B-B14F-4D97-AF65-F5344CB8AC3E}">
        <p14:creationId xmlns:p14="http://schemas.microsoft.com/office/powerpoint/2010/main" val="280959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altais slaid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869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s bez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rgbClr val="204A72"/>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bez logotipa.</a:t>
            </a:r>
          </a:p>
        </p:txBody>
      </p:sp>
    </p:spTree>
    <p:extLst>
      <p:ext uri="{BB962C8B-B14F-4D97-AF65-F5344CB8AC3E}">
        <p14:creationId xmlns:p14="http://schemas.microsoft.com/office/powerpoint/2010/main" val="1270420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fika ar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p:nvPr>
        </p:nvSpPr>
        <p:spPr>
          <a:xfrm>
            <a:off x="1644650" y="1048164"/>
            <a:ext cx="8902700" cy="4781550"/>
          </a:xfrm>
          <a:prstGeom prst="rect">
            <a:avLst/>
          </a:prstGeom>
        </p:spPr>
        <p:txBody>
          <a:bodyPr/>
          <a:lstStyle>
            <a:lvl1pPr marL="0" indent="0">
              <a:buNone/>
              <a:defRPr/>
            </a:lvl1pPr>
          </a:lstStyle>
          <a:p>
            <a:r>
              <a:rPr lang="lv-LV"/>
              <a:t>Lai pievienotu diagrammu, noklikšķiniet uz ikonas</a:t>
            </a:r>
            <a:endParaRPr lang="en-LV" dirty="0"/>
          </a:p>
        </p:txBody>
      </p:sp>
    </p:spTree>
    <p:extLst>
      <p:ext uri="{BB962C8B-B14F-4D97-AF65-F5344CB8AC3E}">
        <p14:creationId xmlns:p14="http://schemas.microsoft.com/office/powerpoint/2010/main" val="1605189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ka bez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p:nvPr>
        </p:nvSpPr>
        <p:spPr>
          <a:xfrm>
            <a:off x="1644650" y="1048164"/>
            <a:ext cx="8902700" cy="4781550"/>
          </a:xfrm>
          <a:prstGeom prst="rect">
            <a:avLst/>
          </a:prstGeom>
        </p:spPr>
        <p:txBody>
          <a:bodyPr/>
          <a:lstStyle>
            <a:lvl1pPr marL="0" indent="0">
              <a:buNone/>
              <a:defRPr/>
            </a:lvl1pPr>
          </a:lstStyle>
          <a:p>
            <a:r>
              <a:rPr lang="lv-LV"/>
              <a:t>Lai pievienotu diagrammu, noklikšķiniet uz ikonas</a:t>
            </a:r>
            <a:endParaRPr lang="en-LV" dirty="0"/>
          </a:p>
        </p:txBody>
      </p:sp>
    </p:spTree>
    <p:extLst>
      <p:ext uri="{BB962C8B-B14F-4D97-AF65-F5344CB8AC3E}">
        <p14:creationId xmlns:p14="http://schemas.microsoft.com/office/powerpoint/2010/main" val="3946564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fika ar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hasCustomPrompt="1"/>
          </p:nvPr>
        </p:nvSpPr>
        <p:spPr>
          <a:xfrm>
            <a:off x="1644650" y="1048164"/>
            <a:ext cx="8902700" cy="4781550"/>
          </a:xfrm>
          <a:prstGeom prst="rect">
            <a:avLst/>
          </a:prstGeom>
        </p:spPr>
        <p:txBody>
          <a:bodyPr/>
          <a:lstStyle>
            <a:lvl1pPr marL="0" indent="0">
              <a:buNone/>
              <a:defRPr/>
            </a:lvl1pPr>
          </a:lstStyle>
          <a:p>
            <a:r>
              <a:rPr lang="en-LV" dirty="0"/>
              <a:t>Grafika</a:t>
            </a:r>
          </a:p>
        </p:txBody>
      </p:sp>
    </p:spTree>
    <p:extLst>
      <p:ext uri="{BB962C8B-B14F-4D97-AF65-F5344CB8AC3E}">
        <p14:creationId xmlns:p14="http://schemas.microsoft.com/office/powerpoint/2010/main" val="3590129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fika bez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hasCustomPrompt="1"/>
          </p:nvPr>
        </p:nvSpPr>
        <p:spPr>
          <a:xfrm>
            <a:off x="1644650" y="1048164"/>
            <a:ext cx="8902700" cy="4781550"/>
          </a:xfrm>
          <a:prstGeom prst="rect">
            <a:avLst/>
          </a:prstGeom>
        </p:spPr>
        <p:txBody>
          <a:bodyPr/>
          <a:lstStyle>
            <a:lvl1pPr marL="0" indent="0">
              <a:buNone/>
              <a:defRPr/>
            </a:lvl1pPr>
          </a:lstStyle>
          <a:p>
            <a:r>
              <a:rPr lang="en-LV" dirty="0"/>
              <a:t>Grafika</a:t>
            </a:r>
          </a:p>
        </p:txBody>
      </p:sp>
    </p:spTree>
    <p:extLst>
      <p:ext uri="{BB962C8B-B14F-4D97-AF65-F5344CB8AC3E}">
        <p14:creationId xmlns:p14="http://schemas.microsoft.com/office/powerpoint/2010/main" val="2778301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pslaids: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1712912" y="1301750"/>
            <a:ext cx="8766175" cy="4254500"/>
          </a:xfrm>
          <a:prstGeom prst="rect">
            <a:avLst/>
          </a:prstGeo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Starpslaida virsrkasts</a:t>
            </a:r>
          </a:p>
        </p:txBody>
      </p:sp>
      <p:sp>
        <p:nvSpPr>
          <p:cNvPr id="16" name="Diagonal Stripe 15">
            <a:extLst>
              <a:ext uri="{FF2B5EF4-FFF2-40B4-BE49-F238E27FC236}">
                <a16:creationId xmlns:a16="http://schemas.microsoft.com/office/drawing/2014/main" id="{FEC0C5C6-5EC3-A04F-8F55-F84FA5F0C459}"/>
              </a:ext>
            </a:extLst>
          </p:cNvPr>
          <p:cNvSpPr/>
          <p:nvPr userDrawn="1"/>
        </p:nvSpPr>
        <p:spPr>
          <a:xfrm>
            <a:off x="494675" y="374754"/>
            <a:ext cx="3312827" cy="4467069"/>
          </a:xfrm>
          <a:prstGeom prst="diagStripe">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tx1"/>
              </a:solidFill>
            </a:endParaRPr>
          </a:p>
        </p:txBody>
      </p:sp>
    </p:spTree>
    <p:extLst>
      <p:ext uri="{BB962C8B-B14F-4D97-AF65-F5344CB8AC3E}">
        <p14:creationId xmlns:p14="http://schemas.microsoft.com/office/powerpoint/2010/main" val="1847181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pslaids: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1712912" y="1301750"/>
            <a:ext cx="8766175" cy="4254500"/>
          </a:xfrm>
          <a:prstGeom prst="rect">
            <a:avLst/>
          </a:prstGeom>
        </p:spPr>
        <p:txBody>
          <a:bodyPr>
            <a:normAutofit/>
          </a:bodyPr>
          <a:lstStyle>
            <a:lvl1pPr marL="0" indent="0" algn="ctr">
              <a:buNone/>
              <a:defRPr sz="3200">
                <a:solidFill>
                  <a:srgbClr val="204A72"/>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Starpslaida virsrkasts</a:t>
            </a:r>
          </a:p>
        </p:txBody>
      </p:sp>
      <p:sp>
        <p:nvSpPr>
          <p:cNvPr id="5" name="Diagonal Stripe 4">
            <a:extLst>
              <a:ext uri="{FF2B5EF4-FFF2-40B4-BE49-F238E27FC236}">
                <a16:creationId xmlns:a16="http://schemas.microsoft.com/office/drawing/2014/main" id="{E634ADEE-F732-8C4B-93ED-9E2FC7D6FCA3}"/>
              </a:ext>
            </a:extLst>
          </p:cNvPr>
          <p:cNvSpPr/>
          <p:nvPr userDrawn="1"/>
        </p:nvSpPr>
        <p:spPr>
          <a:xfrm>
            <a:off x="494675" y="374754"/>
            <a:ext cx="3312827" cy="4467069"/>
          </a:xfrm>
          <a:prstGeom prst="diagStrip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tx1"/>
              </a:solidFill>
            </a:endParaRPr>
          </a:p>
        </p:txBody>
      </p:sp>
    </p:spTree>
    <p:extLst>
      <p:ext uri="{BB962C8B-B14F-4D97-AF65-F5344CB8AC3E}">
        <p14:creationId xmlns:p14="http://schemas.microsoft.com/office/powerpoint/2010/main" val="444325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s ar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ar logotipu.</a:t>
            </a:r>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Tree>
    <p:extLst>
      <p:ext uri="{BB962C8B-B14F-4D97-AF65-F5344CB8AC3E}">
        <p14:creationId xmlns:p14="http://schemas.microsoft.com/office/powerpoint/2010/main" val="789485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s bez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bez logotipa.</a:t>
            </a:r>
          </a:p>
        </p:txBody>
      </p:sp>
    </p:spTree>
    <p:extLst>
      <p:ext uri="{BB962C8B-B14F-4D97-AF65-F5344CB8AC3E}">
        <p14:creationId xmlns:p14="http://schemas.microsoft.com/office/powerpoint/2010/main" val="4215246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s ar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rgbClr val="204A72"/>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ar logotipu.</a:t>
            </a:r>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Tree>
    <p:extLst>
      <p:ext uri="{BB962C8B-B14F-4D97-AF65-F5344CB8AC3E}">
        <p14:creationId xmlns:p14="http://schemas.microsoft.com/office/powerpoint/2010/main" val="220181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s bez logo: Gai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F9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3" name="Text Placeholder 2">
            <a:extLst>
              <a:ext uri="{FF2B5EF4-FFF2-40B4-BE49-F238E27FC236}">
                <a16:creationId xmlns:a16="http://schemas.microsoft.com/office/drawing/2014/main" id="{6527E31E-2A0A-184D-B5D7-84025E37E854}"/>
              </a:ext>
            </a:extLst>
          </p:cNvPr>
          <p:cNvSpPr>
            <a:spLocks noGrp="1"/>
          </p:cNvSpPr>
          <p:nvPr>
            <p:ph type="body" sz="quarter" idx="10" hasCustomPrompt="1"/>
          </p:nvPr>
        </p:nvSpPr>
        <p:spPr>
          <a:xfrm>
            <a:off x="2579238" y="1634849"/>
            <a:ext cx="7033523" cy="3588302"/>
          </a:xfrm>
          <a:prstGeom prst="rect">
            <a:avLst/>
          </a:prstGeom>
        </p:spPr>
        <p:txBody>
          <a:bodyPr>
            <a:normAutofit/>
          </a:bodyPr>
          <a:lstStyle>
            <a:lvl1pPr marL="0" indent="0" algn="l">
              <a:buNone/>
              <a:defRPr sz="2400">
                <a:solidFill>
                  <a:srgbClr val="204A72"/>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LV" dirty="0"/>
              <a:t>Šeit paredzēta vieta tekstam. Parasti tie ir divi, trīs teikumi, kas pasaka galveno domu. Varbūt tas ir kāds citāts vai noteikuma/likuma pants. Šī ir versija bez logotipa.</a:t>
            </a:r>
          </a:p>
        </p:txBody>
      </p:sp>
    </p:spTree>
    <p:extLst>
      <p:ext uri="{BB962C8B-B14F-4D97-AF65-F5344CB8AC3E}">
        <p14:creationId xmlns:p14="http://schemas.microsoft.com/office/powerpoint/2010/main" val="417890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fika ar logo: Tumš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BE1CE8-19E6-514E-A27A-C0CE28765869}"/>
              </a:ext>
            </a:extLst>
          </p:cNvPr>
          <p:cNvSpPr/>
          <p:nvPr userDrawn="1"/>
        </p:nvSpPr>
        <p:spPr>
          <a:xfrm>
            <a:off x="503583" y="384313"/>
            <a:ext cx="11184834" cy="6109252"/>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Rectangle 3">
            <a:extLst>
              <a:ext uri="{FF2B5EF4-FFF2-40B4-BE49-F238E27FC236}">
                <a16:creationId xmlns:a16="http://schemas.microsoft.com/office/drawing/2014/main" id="{2850A690-9A06-0B47-8100-395026168A3B}"/>
              </a:ext>
            </a:extLst>
          </p:cNvPr>
          <p:cNvSpPr/>
          <p:nvPr userDrawn="1"/>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5" name="Picture 4" descr="Text&#10;&#10;Description automatically generated">
            <a:extLst>
              <a:ext uri="{FF2B5EF4-FFF2-40B4-BE49-F238E27FC236}">
                <a16:creationId xmlns:a16="http://schemas.microsoft.com/office/drawing/2014/main" id="{B7B56339-EA8A-FE42-B8C2-83CF5088AFD6}"/>
              </a:ext>
            </a:extLst>
          </p:cNvPr>
          <p:cNvPicPr>
            <a:picLocks noChangeAspect="1"/>
          </p:cNvPicPr>
          <p:nvPr userDrawn="1"/>
        </p:nvPicPr>
        <p:blipFill>
          <a:blip r:embed="rId2"/>
          <a:stretch>
            <a:fillRect/>
          </a:stretch>
        </p:blipFill>
        <p:spPr>
          <a:xfrm>
            <a:off x="766526" y="112735"/>
            <a:ext cx="712953" cy="654989"/>
          </a:xfrm>
          <a:prstGeom prst="rect">
            <a:avLst/>
          </a:prstGeom>
        </p:spPr>
      </p:pic>
      <p:sp>
        <p:nvSpPr>
          <p:cNvPr id="6" name="Chart Placeholder 5">
            <a:extLst>
              <a:ext uri="{FF2B5EF4-FFF2-40B4-BE49-F238E27FC236}">
                <a16:creationId xmlns:a16="http://schemas.microsoft.com/office/drawing/2014/main" id="{741C0968-0809-9E44-88B9-B7EBBCB3656E}"/>
              </a:ext>
            </a:extLst>
          </p:cNvPr>
          <p:cNvSpPr>
            <a:spLocks noGrp="1"/>
          </p:cNvSpPr>
          <p:nvPr>
            <p:ph type="chart" sz="quarter" idx="10"/>
          </p:nvPr>
        </p:nvSpPr>
        <p:spPr>
          <a:xfrm>
            <a:off x="1644650" y="1048164"/>
            <a:ext cx="8902700" cy="4781550"/>
          </a:xfrm>
          <a:prstGeom prst="rect">
            <a:avLst/>
          </a:prstGeom>
        </p:spPr>
        <p:txBody>
          <a:bodyPr/>
          <a:lstStyle>
            <a:lvl1pPr marL="0" indent="0">
              <a:buNone/>
              <a:defRPr/>
            </a:lvl1pPr>
          </a:lstStyle>
          <a:p>
            <a:r>
              <a:rPr lang="en-US"/>
              <a:t>Click icon to add chart</a:t>
            </a:r>
            <a:endParaRPr lang="en-LV" dirty="0"/>
          </a:p>
        </p:txBody>
      </p:sp>
    </p:spTree>
    <p:extLst>
      <p:ext uri="{BB962C8B-B14F-4D97-AF65-F5344CB8AC3E}">
        <p14:creationId xmlns:p14="http://schemas.microsoft.com/office/powerpoint/2010/main" val="133468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381430"/>
      </p:ext>
    </p:extLst>
  </p:cSld>
  <p:clrMap bg1="lt1" tx1="dk1" bg2="lt2" tx2="dk2" accent1="accent1" accent2="accent2" accent3="accent3" accent4="accent4" accent5="accent5" accent6="accent6" hlink="hlink" folHlink="folHlink"/>
  <p:sldLayoutIdLst>
    <p:sldLayoutId id="2147483649" r:id="rId1"/>
    <p:sldLayoutId id="2147483716" r:id="rId2"/>
    <p:sldLayoutId id="2147483661" r:id="rId3"/>
    <p:sldLayoutId id="2147483673" r:id="rId4"/>
    <p:sldLayoutId id="2147483685" r:id="rId5"/>
    <p:sldLayoutId id="2147483740" r:id="rId6"/>
    <p:sldLayoutId id="2147483697" r:id="rId7"/>
    <p:sldLayoutId id="2147483752" r:id="rId8"/>
    <p:sldLayoutId id="2147483764" r:id="rId9"/>
    <p:sldLayoutId id="2147483788" r:id="rId10"/>
    <p:sldLayoutId id="2147483776" r:id="rId11"/>
    <p:sldLayoutId id="21474837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19911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9.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9.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9.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9.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9.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9.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microsoft.com/office/2014/relationships/chartEx" Target="../charts/chartEx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lrvk.gov.lv/lv/revizijas/revizijas/noslegtas-revizijas/pasvaldibu-riciba-ar-meza-resursiem"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image" Target="../media/image12.jp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hyperlink" Target="https://eur01.safelinks.protection.outlook.com/?url=https%3A%2F%2Fwww.youtube.com%2Fwatch%3Fv%3DldecNBcGnbM&amp;data=05%7C02%7CAnda.Petersone%40lrvk.gov.lv%7Ce73fb81d79584790f3d208dc8600a272%7Cb49383e698fe49ed810d3f02511afefc%7C0%7C0%7C638532584495263796%7CUnknown%7CTWFpbGZsb3d8eyJWIjoiMC4wLjAwMDAiLCJQIjoiV2luMzIiLCJBTiI6Ik1haWwiLCJXVCI6Mn0%3D%7C0%7C%7C%7C&amp;sdata=v1%2FBk5XEckz5wZ5eoHw0yJPN%2FH1MuingYh2AExG8KXc%3D&amp;reserved=0" TargetMode="Externa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9.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5ABD79E-1AE5-6198-A2AB-9EAA4ADD4CBC}"/>
              </a:ext>
            </a:extLst>
          </p:cNvPr>
          <p:cNvPicPr>
            <a:picLocks noGrp="1" noChangeAspect="1"/>
          </p:cNvPicPr>
          <p:nvPr>
            <p:ph type="pic" sz="quarter" idx="10"/>
          </p:nvPr>
        </p:nvPicPr>
        <p:blipFill>
          <a:blip r:embed="rId2"/>
          <a:srcRect t="2323" b="2323"/>
          <a:stretch/>
        </p:blipFill>
        <p:spPr>
          <a:xfrm>
            <a:off x="308625" y="362193"/>
            <a:ext cx="11171237" cy="6103937"/>
          </a:xfrm>
        </p:spPr>
      </p:pic>
      <p:grpSp>
        <p:nvGrpSpPr>
          <p:cNvPr id="34" name="Group 33">
            <a:extLst>
              <a:ext uri="{FF2B5EF4-FFF2-40B4-BE49-F238E27FC236}">
                <a16:creationId xmlns:a16="http://schemas.microsoft.com/office/drawing/2014/main" id="{1743E4D0-C898-9446-B8EE-A76417A499E0}"/>
              </a:ext>
            </a:extLst>
          </p:cNvPr>
          <p:cNvGrpSpPr/>
          <p:nvPr/>
        </p:nvGrpSpPr>
        <p:grpSpPr>
          <a:xfrm>
            <a:off x="2278804" y="1776689"/>
            <a:ext cx="9035880" cy="3304621"/>
            <a:chOff x="2693096" y="1535245"/>
            <a:chExt cx="9035880" cy="3304621"/>
          </a:xfrm>
        </p:grpSpPr>
        <p:sp>
          <p:nvSpPr>
            <p:cNvPr id="35" name="Rectangle 34">
              <a:extLst>
                <a:ext uri="{FF2B5EF4-FFF2-40B4-BE49-F238E27FC236}">
                  <a16:creationId xmlns:a16="http://schemas.microsoft.com/office/drawing/2014/main" id="{4EAB7951-B05B-7147-AB4E-8E09BB891636}"/>
                </a:ext>
              </a:extLst>
            </p:cNvPr>
            <p:cNvSpPr/>
            <p:nvPr/>
          </p:nvSpPr>
          <p:spPr>
            <a:xfrm>
              <a:off x="2693096" y="1545521"/>
              <a:ext cx="3402904" cy="3294345"/>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6" name="Rectangle 35">
              <a:extLst>
                <a:ext uri="{FF2B5EF4-FFF2-40B4-BE49-F238E27FC236}">
                  <a16:creationId xmlns:a16="http://schemas.microsoft.com/office/drawing/2014/main" id="{2CC767E8-0A5B-4D49-A004-6D00DBB731E3}"/>
                </a:ext>
              </a:extLst>
            </p:cNvPr>
            <p:cNvSpPr/>
            <p:nvPr/>
          </p:nvSpPr>
          <p:spPr>
            <a:xfrm>
              <a:off x="6136557" y="1535245"/>
              <a:ext cx="5592419" cy="3294345"/>
            </a:xfrm>
            <a:prstGeom prst="rect">
              <a:avLst/>
            </a:prstGeom>
            <a:solidFill>
              <a:srgbClr val="F9C54C">
                <a:alpha val="848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pic>
          <p:nvPicPr>
            <p:cNvPr id="37" name="Picture 36" descr="Text&#10;&#10;Description automatically generated">
              <a:extLst>
                <a:ext uri="{FF2B5EF4-FFF2-40B4-BE49-F238E27FC236}">
                  <a16:creationId xmlns:a16="http://schemas.microsoft.com/office/drawing/2014/main" id="{3EEB7A12-CA5E-F24C-8790-16E36D4C265C}"/>
                </a:ext>
              </a:extLst>
            </p:cNvPr>
            <p:cNvPicPr>
              <a:picLocks noChangeAspect="1"/>
            </p:cNvPicPr>
            <p:nvPr/>
          </p:nvPicPr>
          <p:blipFill>
            <a:blip r:embed="rId3"/>
            <a:stretch>
              <a:fillRect/>
            </a:stretch>
          </p:blipFill>
          <p:spPr>
            <a:xfrm>
              <a:off x="2890668" y="1800805"/>
              <a:ext cx="3007760" cy="2763227"/>
            </a:xfrm>
            <a:prstGeom prst="rect">
              <a:avLst/>
            </a:prstGeom>
          </p:spPr>
        </p:pic>
        <p:sp>
          <p:nvSpPr>
            <p:cNvPr id="38" name="TextBox 37">
              <a:extLst>
                <a:ext uri="{FF2B5EF4-FFF2-40B4-BE49-F238E27FC236}">
                  <a16:creationId xmlns:a16="http://schemas.microsoft.com/office/drawing/2014/main" id="{1642D8EA-4DA9-3041-A445-B5AE6D50B4BE}"/>
                </a:ext>
              </a:extLst>
            </p:cNvPr>
            <p:cNvSpPr txBox="1"/>
            <p:nvPr/>
          </p:nvSpPr>
          <p:spPr>
            <a:xfrm>
              <a:off x="6987620" y="2428174"/>
              <a:ext cx="4576178" cy="1015663"/>
            </a:xfrm>
            <a:prstGeom prst="rect">
              <a:avLst/>
            </a:prstGeom>
            <a:noFill/>
          </p:spPr>
          <p:txBody>
            <a:bodyPr wrap="square" rtlCol="0">
              <a:spAutoFit/>
            </a:bodyPr>
            <a:lstStyle/>
            <a:p>
              <a:pPr algn="just"/>
              <a:r>
                <a:rPr lang="lv-LV" sz="2000" b="1" dirty="0">
                  <a:solidFill>
                    <a:srgbClr val="204B72"/>
                  </a:solidFill>
                  <a:latin typeface="Arial" panose="020B0604020202020204" pitchFamily="34" charset="0"/>
                  <a:cs typeface="Arial" panose="020B0604020202020204" pitchFamily="34" charset="0"/>
                </a:rPr>
                <a:t>Pašvaldību meži – kur esam šobrīd un kā varam uzlabot mežu pārvaldību</a:t>
              </a:r>
              <a:endParaRPr lang="en-LV" sz="2000" b="1" dirty="0">
                <a:solidFill>
                  <a:srgbClr val="204B72"/>
                </a:solidFill>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291214BC-2E5D-39CE-316D-B3C191C99347}"/>
              </a:ext>
            </a:extLst>
          </p:cNvPr>
          <p:cNvSpPr/>
          <p:nvPr/>
        </p:nvSpPr>
        <p:spPr>
          <a:xfrm>
            <a:off x="2278804" y="5271024"/>
            <a:ext cx="1375470" cy="502696"/>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rgbClr val="7FD2F1"/>
              </a:solidFill>
            </a:endParaRPr>
          </a:p>
        </p:txBody>
      </p:sp>
      <p:sp>
        <p:nvSpPr>
          <p:cNvPr id="3" name="TextBox 2">
            <a:extLst>
              <a:ext uri="{FF2B5EF4-FFF2-40B4-BE49-F238E27FC236}">
                <a16:creationId xmlns:a16="http://schemas.microsoft.com/office/drawing/2014/main" id="{E76BE158-BBE8-1A82-B5F3-C5EFE6EF6C5E}"/>
              </a:ext>
            </a:extLst>
          </p:cNvPr>
          <p:cNvSpPr txBox="1"/>
          <p:nvPr/>
        </p:nvSpPr>
        <p:spPr>
          <a:xfrm>
            <a:off x="2381833" y="5384601"/>
            <a:ext cx="1002364" cy="276999"/>
          </a:xfrm>
          <a:prstGeom prst="rect">
            <a:avLst/>
          </a:prstGeom>
          <a:noFill/>
        </p:spPr>
        <p:txBody>
          <a:bodyPr wrap="square" rtlCol="0">
            <a:spAutoFit/>
          </a:bodyPr>
          <a:lstStyle/>
          <a:p>
            <a:r>
              <a:rPr lang="lv-LV" sz="1200" dirty="0">
                <a:solidFill>
                  <a:schemeClr val="bg1"/>
                </a:solidFill>
                <a:latin typeface="Arial" panose="020B0604020202020204" pitchFamily="34" charset="0"/>
                <a:cs typeface="Arial" panose="020B0604020202020204" pitchFamily="34" charset="0"/>
              </a:rPr>
              <a:t>06</a:t>
            </a:r>
            <a:r>
              <a:rPr lang="en-LV" sz="1200" dirty="0">
                <a:solidFill>
                  <a:schemeClr val="bg1"/>
                </a:solidFill>
                <a:latin typeface="Arial" panose="020B0604020202020204" pitchFamily="34" charset="0"/>
                <a:cs typeface="Arial" panose="020B0604020202020204" pitchFamily="34" charset="0"/>
              </a:rPr>
              <a:t>.</a:t>
            </a:r>
            <a:r>
              <a:rPr lang="lv-LV" sz="1200" dirty="0">
                <a:solidFill>
                  <a:schemeClr val="bg1"/>
                </a:solidFill>
                <a:latin typeface="Arial" panose="020B0604020202020204" pitchFamily="34" charset="0"/>
                <a:cs typeface="Arial" panose="020B0604020202020204" pitchFamily="34" charset="0"/>
              </a:rPr>
              <a:t>06</a:t>
            </a:r>
            <a:r>
              <a:rPr lang="en-LV" sz="1200" dirty="0">
                <a:solidFill>
                  <a:schemeClr val="bg1"/>
                </a:solidFill>
                <a:latin typeface="Arial" panose="020B0604020202020204" pitchFamily="34" charset="0"/>
                <a:cs typeface="Arial" panose="020B0604020202020204" pitchFamily="34" charset="0"/>
              </a:rPr>
              <a:t>.202</a:t>
            </a:r>
            <a:r>
              <a:rPr lang="lv-LV" sz="1200" dirty="0">
                <a:solidFill>
                  <a:schemeClr val="bg1"/>
                </a:solidFill>
                <a:latin typeface="Arial" panose="020B0604020202020204" pitchFamily="34" charset="0"/>
                <a:cs typeface="Arial" panose="020B0604020202020204" pitchFamily="34" charset="0"/>
              </a:rPr>
              <a:t>4.</a:t>
            </a:r>
            <a:endParaRPr lang="en-LV"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070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AAFC1A-002D-4EDF-637C-F566C139F672}"/>
              </a:ext>
            </a:extLst>
          </p:cNvPr>
          <p:cNvSpPr txBox="1">
            <a:spLocks noGrp="1"/>
          </p:cNvSpPr>
          <p:nvPr>
            <p:ph type="body" sz="quarter" idx="10"/>
          </p:nvPr>
        </p:nvSpPr>
        <p:spPr>
          <a:xfrm>
            <a:off x="2579687" y="703472"/>
            <a:ext cx="7032625" cy="424732"/>
          </a:xfrm>
          <a:prstGeom prst="rect">
            <a:avLst/>
          </a:prstGeom>
          <a:noFill/>
        </p:spPr>
        <p:txBody>
          <a:bodyPr wrap="square" rtlCol="0">
            <a:spAutoFit/>
          </a:bodyPr>
          <a:lstStyle/>
          <a:p>
            <a:pPr algn="ctr"/>
            <a:r>
              <a:rPr lang="lv-LV" b="1" dirty="0">
                <a:latin typeface="+mj-lt"/>
                <a:cs typeface="+mn-cs"/>
              </a:rPr>
              <a:t>Neinventarizētie meži</a:t>
            </a:r>
          </a:p>
        </p:txBody>
      </p:sp>
      <p:pic>
        <p:nvPicPr>
          <p:cNvPr id="5" name="Picture 4" descr="A forest with trees and leaves&#10;&#10;Description automatically generated">
            <a:extLst>
              <a:ext uri="{FF2B5EF4-FFF2-40B4-BE49-F238E27FC236}">
                <a16:creationId xmlns:a16="http://schemas.microsoft.com/office/drawing/2014/main" id="{2F7BBDC3-0BB6-C25F-F880-8DFE141683AB}"/>
              </a:ext>
            </a:extLst>
          </p:cNvPr>
          <p:cNvPicPr>
            <a:picLocks noChangeAspect="1"/>
          </p:cNvPicPr>
          <p:nvPr/>
        </p:nvPicPr>
        <p:blipFill>
          <a:blip r:embed="rId2"/>
          <a:stretch>
            <a:fillRect/>
          </a:stretch>
        </p:blipFill>
        <p:spPr>
          <a:xfrm>
            <a:off x="604236" y="1306062"/>
            <a:ext cx="3573821" cy="4839419"/>
          </a:xfrm>
          <a:prstGeom prst="rect">
            <a:avLst/>
          </a:prstGeom>
        </p:spPr>
      </p:pic>
      <p:pic>
        <p:nvPicPr>
          <p:cNvPr id="7" name="Picture 6" descr="A group of trees in a forest&#10;&#10;Description automatically generated">
            <a:extLst>
              <a:ext uri="{FF2B5EF4-FFF2-40B4-BE49-F238E27FC236}">
                <a16:creationId xmlns:a16="http://schemas.microsoft.com/office/drawing/2014/main" id="{D7AF781C-1597-EBBB-022E-FAF26E9C53F3}"/>
              </a:ext>
            </a:extLst>
          </p:cNvPr>
          <p:cNvPicPr>
            <a:picLocks noChangeAspect="1"/>
          </p:cNvPicPr>
          <p:nvPr/>
        </p:nvPicPr>
        <p:blipFill>
          <a:blip r:embed="rId3"/>
          <a:stretch>
            <a:fillRect/>
          </a:stretch>
        </p:blipFill>
        <p:spPr>
          <a:xfrm>
            <a:off x="4309088" y="1306062"/>
            <a:ext cx="3573821" cy="4839419"/>
          </a:xfrm>
          <a:prstGeom prst="rect">
            <a:avLst/>
          </a:prstGeom>
        </p:spPr>
      </p:pic>
      <p:pic>
        <p:nvPicPr>
          <p:cNvPr id="9" name="Picture 8" descr="Aerial view of a forest&#10;&#10;Description automatically generated">
            <a:extLst>
              <a:ext uri="{FF2B5EF4-FFF2-40B4-BE49-F238E27FC236}">
                <a16:creationId xmlns:a16="http://schemas.microsoft.com/office/drawing/2014/main" id="{AD68780A-D233-2D66-D67A-962BED910B96}"/>
              </a:ext>
            </a:extLst>
          </p:cNvPr>
          <p:cNvPicPr>
            <a:picLocks noChangeAspect="1"/>
          </p:cNvPicPr>
          <p:nvPr/>
        </p:nvPicPr>
        <p:blipFill>
          <a:blip r:embed="rId4"/>
          <a:stretch>
            <a:fillRect/>
          </a:stretch>
        </p:blipFill>
        <p:spPr>
          <a:xfrm>
            <a:off x="8013940" y="1315109"/>
            <a:ext cx="3569539" cy="4839418"/>
          </a:xfrm>
          <a:prstGeom prst="rect">
            <a:avLst/>
          </a:prstGeom>
        </p:spPr>
      </p:pic>
    </p:spTree>
    <p:extLst>
      <p:ext uri="{BB962C8B-B14F-4D97-AF65-F5344CB8AC3E}">
        <p14:creationId xmlns:p14="http://schemas.microsoft.com/office/powerpoint/2010/main" val="1296205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312D068-6329-1C4A-9684-41CAAF888F24}"/>
              </a:ext>
            </a:extLst>
          </p:cNvPr>
          <p:cNvSpPr txBox="1"/>
          <p:nvPr/>
        </p:nvSpPr>
        <p:spPr>
          <a:xfrm>
            <a:off x="3043919" y="609160"/>
            <a:ext cx="5253486" cy="461665"/>
          </a:xfrm>
          <a:prstGeom prst="rect">
            <a:avLst/>
          </a:prstGeom>
          <a:noFill/>
        </p:spPr>
        <p:txBody>
          <a:bodyPr wrap="square" rtlCol="0">
            <a:spAutoFit/>
          </a:bodyPr>
          <a:lstStyle/>
          <a:p>
            <a:r>
              <a:rPr lang="lv-LV" sz="2400" b="1" dirty="0">
                <a:solidFill>
                  <a:srgbClr val="204A72"/>
                </a:solidFill>
                <a:latin typeface="+mj-lt"/>
              </a:rPr>
              <a:t>Konstatētās neatbilstības datos</a:t>
            </a:r>
            <a:endParaRPr lang="en-LV" sz="2400" b="1" dirty="0">
              <a:solidFill>
                <a:srgbClr val="204A72"/>
              </a:solidFill>
              <a:latin typeface="+mj-lt"/>
            </a:endParaRPr>
          </a:p>
        </p:txBody>
      </p:sp>
      <p:sp>
        <p:nvSpPr>
          <p:cNvPr id="8" name="TextBox 7">
            <a:extLst>
              <a:ext uri="{FF2B5EF4-FFF2-40B4-BE49-F238E27FC236}">
                <a16:creationId xmlns:a16="http://schemas.microsoft.com/office/drawing/2014/main" id="{EF97274A-C0F5-2A5C-464A-B083C4A06C37}"/>
              </a:ext>
            </a:extLst>
          </p:cNvPr>
          <p:cNvSpPr txBox="1"/>
          <p:nvPr/>
        </p:nvSpPr>
        <p:spPr>
          <a:xfrm>
            <a:off x="1095555" y="1065306"/>
            <a:ext cx="10203062" cy="1523494"/>
          </a:xfrm>
          <a:prstGeom prst="rect">
            <a:avLst/>
          </a:prstGeom>
          <a:noFill/>
        </p:spPr>
        <p:txBody>
          <a:bodyPr wrap="square">
            <a:spAutoFit/>
          </a:bodyPr>
          <a:lstStyle/>
          <a:p>
            <a:pPr>
              <a:spcAft>
                <a:spcPts val="600"/>
              </a:spcAft>
            </a:pPr>
            <a:endParaRPr lang="lv-LV" sz="2400" dirty="0">
              <a:solidFill>
                <a:schemeClr val="bg1"/>
              </a:solidFill>
              <a:effectLst/>
              <a:latin typeface="+mj-lt"/>
              <a:ea typeface="Times New Roman" panose="02020603050405020304" pitchFamily="18" charset="0"/>
            </a:endParaRPr>
          </a:p>
          <a:p>
            <a:pPr>
              <a:spcAft>
                <a:spcPts val="600"/>
              </a:spcAft>
            </a:pPr>
            <a:r>
              <a:rPr lang="lv-LV" dirty="0">
                <a:solidFill>
                  <a:srgbClr val="204A72"/>
                </a:solidFill>
                <a:effectLst/>
                <a:latin typeface="+mj-lt"/>
                <a:ea typeface="Times New Roman" panose="02020603050405020304" pitchFamily="18" charset="0"/>
              </a:rPr>
              <a:t>Neatbilstības meža inventarizācijas datos:</a:t>
            </a:r>
          </a:p>
          <a:p>
            <a:pPr marL="285750" indent="-285750">
              <a:spcAft>
                <a:spcPts val="600"/>
              </a:spcAft>
              <a:buFont typeface="Wingdings" panose="05000000000000000000" pitchFamily="2" charset="2"/>
              <a:buChar char="v"/>
            </a:pPr>
            <a:r>
              <a:rPr lang="lv-LV" dirty="0">
                <a:solidFill>
                  <a:srgbClr val="204A72"/>
                </a:solidFill>
                <a:latin typeface="+mj-lt"/>
              </a:rPr>
              <a:t>dabā 60 gadus veca bērzu audze, inventarizācijā - septiņus gadus veca baltalkšņu jaunaudze</a:t>
            </a:r>
          </a:p>
          <a:p>
            <a:pPr marL="285750" indent="-285750">
              <a:buFont typeface="Wingdings" panose="05000000000000000000" pitchFamily="2" charset="2"/>
              <a:buChar char="v"/>
            </a:pPr>
            <a:r>
              <a:rPr lang="lv-LV" dirty="0">
                <a:solidFill>
                  <a:srgbClr val="204A72"/>
                </a:solidFill>
                <a:latin typeface="+mj-lt"/>
              </a:rPr>
              <a:t>dabā ievērojams skaits egļu, inventarizācijā – baltalksnis un apse.</a:t>
            </a:r>
            <a:endParaRPr lang="en-LV" dirty="0">
              <a:solidFill>
                <a:srgbClr val="204A72"/>
              </a:solidFill>
              <a:latin typeface="+mj-lt"/>
            </a:endParaRPr>
          </a:p>
        </p:txBody>
      </p:sp>
      <p:pic>
        <p:nvPicPr>
          <p:cNvPr id="6" name="Picture 5">
            <a:extLst>
              <a:ext uri="{FF2B5EF4-FFF2-40B4-BE49-F238E27FC236}">
                <a16:creationId xmlns:a16="http://schemas.microsoft.com/office/drawing/2014/main" id="{6B91E828-9391-D0B2-5953-43A1F3FF9B2B}"/>
              </a:ext>
            </a:extLst>
          </p:cNvPr>
          <p:cNvPicPr>
            <a:picLocks noChangeAspect="1"/>
          </p:cNvPicPr>
          <p:nvPr/>
        </p:nvPicPr>
        <p:blipFill>
          <a:blip r:embed="rId2"/>
          <a:stretch>
            <a:fillRect/>
          </a:stretch>
        </p:blipFill>
        <p:spPr>
          <a:xfrm>
            <a:off x="1619605" y="2666989"/>
            <a:ext cx="4051057" cy="3492272"/>
          </a:xfrm>
          <a:prstGeom prst="rect">
            <a:avLst/>
          </a:prstGeom>
        </p:spPr>
      </p:pic>
      <p:pic>
        <p:nvPicPr>
          <p:cNvPr id="10" name="Picture 9">
            <a:extLst>
              <a:ext uri="{FF2B5EF4-FFF2-40B4-BE49-F238E27FC236}">
                <a16:creationId xmlns:a16="http://schemas.microsoft.com/office/drawing/2014/main" id="{00A1152D-04D9-ADB6-E243-2AC40EB70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76478" y="2387599"/>
            <a:ext cx="3492273" cy="4051056"/>
          </a:xfrm>
          <a:prstGeom prst="rect">
            <a:avLst/>
          </a:prstGeom>
        </p:spPr>
      </p:pic>
    </p:spTree>
    <p:extLst>
      <p:ext uri="{BB962C8B-B14F-4D97-AF65-F5344CB8AC3E}">
        <p14:creationId xmlns:p14="http://schemas.microsoft.com/office/powerpoint/2010/main" val="605172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EB0A1A-8EFF-7310-DDB4-A3689DC5E775}"/>
              </a:ext>
            </a:extLst>
          </p:cNvPr>
          <p:cNvSpPr txBox="1"/>
          <p:nvPr/>
        </p:nvSpPr>
        <p:spPr>
          <a:xfrm>
            <a:off x="3240196" y="500228"/>
            <a:ext cx="5989018" cy="461665"/>
          </a:xfrm>
          <a:prstGeom prst="rect">
            <a:avLst/>
          </a:prstGeom>
          <a:noFill/>
        </p:spPr>
        <p:txBody>
          <a:bodyPr wrap="square" rtlCol="0">
            <a:spAutoFit/>
          </a:bodyPr>
          <a:lstStyle/>
          <a:p>
            <a:r>
              <a:rPr lang="lv-LV" sz="2400" b="1" dirty="0">
                <a:solidFill>
                  <a:srgbClr val="204A72"/>
                </a:solidFill>
                <a:latin typeface="+mj-lt"/>
              </a:rPr>
              <a:t>Neatbilstoši uzturētas robežas</a:t>
            </a:r>
            <a:endParaRPr lang="en-LV" sz="2400" b="1" dirty="0">
              <a:solidFill>
                <a:srgbClr val="204A72"/>
              </a:solidFill>
              <a:latin typeface="+mj-lt"/>
            </a:endParaRPr>
          </a:p>
        </p:txBody>
      </p:sp>
      <p:sp>
        <p:nvSpPr>
          <p:cNvPr id="4" name="Text Placeholder 3">
            <a:extLst>
              <a:ext uri="{FF2B5EF4-FFF2-40B4-BE49-F238E27FC236}">
                <a16:creationId xmlns:a16="http://schemas.microsoft.com/office/drawing/2014/main" id="{D6AEA3F3-DD7A-59E8-A970-16D4F327A74E}"/>
              </a:ext>
            </a:extLst>
          </p:cNvPr>
          <p:cNvSpPr txBox="1">
            <a:spLocks noGrp="1"/>
          </p:cNvSpPr>
          <p:nvPr>
            <p:ph type="body" sz="quarter" idx="10"/>
          </p:nvPr>
        </p:nvSpPr>
        <p:spPr>
          <a:xfrm>
            <a:off x="1048038" y="924784"/>
            <a:ext cx="10373335" cy="2500300"/>
          </a:xfrm>
          <a:prstGeom prst="rect">
            <a:avLst/>
          </a:prstGeom>
          <a:noFill/>
        </p:spPr>
        <p:txBody>
          <a:bodyPr wrap="square">
            <a:spAutoFit/>
          </a:bodyPr>
          <a:lstStyle/>
          <a:p>
            <a:pPr>
              <a:lnSpc>
                <a:spcPct val="115000"/>
              </a:lnSpc>
              <a:spcBef>
                <a:spcPts val="0"/>
              </a:spcBef>
              <a:spcAft>
                <a:spcPts val="400"/>
              </a:spcAft>
            </a:pPr>
            <a:r>
              <a:rPr lang="lv-LV" sz="1800" dirty="0">
                <a:solidFill>
                  <a:srgbClr val="204A72"/>
                </a:solidFill>
                <a:effectLst/>
                <a:latin typeface="+mj-lt"/>
                <a:ea typeface="Calibri" panose="020F0502020204030204" pitchFamily="34" charset="0"/>
                <a:cs typeface="Times New Roman" panose="02020603050405020304" pitchFamily="18" charset="0"/>
              </a:rPr>
              <a:t>Visos </a:t>
            </a:r>
            <a:r>
              <a:rPr lang="lv-LV" sz="1800" dirty="0">
                <a:latin typeface="+mj-lt"/>
                <a:ea typeface="Calibri" panose="020F0502020204030204" pitchFamily="34" charset="0"/>
                <a:cs typeface="Times New Roman" panose="02020603050405020304" pitchFamily="18" charset="0"/>
              </a:rPr>
              <a:t>apsekotajos meža īpašumos robežas ir neapmierinošā stāvoklī:</a:t>
            </a:r>
          </a:p>
          <a:p>
            <a:pPr marL="342900" lvl="0" indent="-342900">
              <a:lnSpc>
                <a:spcPct val="115000"/>
              </a:lnSpc>
              <a:spcBef>
                <a:spcPts val="0"/>
              </a:spcBef>
              <a:spcAft>
                <a:spcPts val="400"/>
              </a:spcAft>
              <a:buFont typeface="Wingdings" panose="05000000000000000000" pitchFamily="2" charset="2"/>
              <a:buChar char=""/>
              <a:tabLst>
                <a:tab pos="457200" algn="l"/>
              </a:tabLst>
            </a:pPr>
            <a:r>
              <a:rPr lang="lv-LV" sz="1800" dirty="0">
                <a:latin typeface="+mj-lt"/>
                <a:ea typeface="Calibri" panose="020F0502020204030204" pitchFamily="34" charset="0"/>
                <a:cs typeface="Times New Roman" panose="02020603050405020304" pitchFamily="18" charset="0"/>
              </a:rPr>
              <a:t>neatbilstoši ierīkoti robežu stūri (kupicas),</a:t>
            </a:r>
          </a:p>
          <a:p>
            <a:pPr marL="342900" lvl="0" indent="-342900">
              <a:lnSpc>
                <a:spcPct val="115000"/>
              </a:lnSpc>
              <a:spcBef>
                <a:spcPts val="0"/>
              </a:spcBef>
              <a:spcAft>
                <a:spcPts val="400"/>
              </a:spcAft>
              <a:buFont typeface="Wingdings" panose="05000000000000000000" pitchFamily="2" charset="2"/>
              <a:buChar char=""/>
              <a:tabLst>
                <a:tab pos="457200" algn="l"/>
              </a:tabLst>
            </a:pPr>
            <a:r>
              <a:rPr lang="lv-LV" sz="1800" dirty="0">
                <a:latin typeface="+mj-lt"/>
                <a:ea typeface="Calibri" panose="020F0502020204030204" pitchFamily="34" charset="0"/>
                <a:cs typeface="Times New Roman" panose="02020603050405020304" pitchFamily="18" charset="0"/>
              </a:rPr>
              <a:t>neiztīrītas īpašumu robežstigas,</a:t>
            </a:r>
          </a:p>
          <a:p>
            <a:pPr marL="342900" indent="-342900">
              <a:lnSpc>
                <a:spcPct val="115000"/>
              </a:lnSpc>
              <a:spcBef>
                <a:spcPts val="0"/>
              </a:spcBef>
              <a:spcAft>
                <a:spcPts val="400"/>
              </a:spcAft>
              <a:buFont typeface="Wingdings" panose="05000000000000000000" pitchFamily="2" charset="2"/>
              <a:buChar char=""/>
              <a:tabLst>
                <a:tab pos="457200" algn="l"/>
              </a:tabLst>
            </a:pPr>
            <a:r>
              <a:rPr lang="lv-LV" sz="1800" dirty="0">
                <a:latin typeface="+mj-lt"/>
                <a:ea typeface="Calibri" panose="020F0502020204030204" pitchFamily="34" charset="0"/>
                <a:cs typeface="Times New Roman" panose="02020603050405020304" pitchFamily="18" charset="0"/>
              </a:rPr>
              <a:t>vienā gadījumā, veicot mežistrādi blakus esošajā īpašumā, bija pārkāpta pašvaldības īpašuma robeža,</a:t>
            </a:r>
          </a:p>
          <a:p>
            <a:pPr marL="342900" indent="-342900">
              <a:lnSpc>
                <a:spcPct val="115000"/>
              </a:lnSpc>
              <a:spcBef>
                <a:spcPts val="0"/>
              </a:spcBef>
              <a:spcAft>
                <a:spcPts val="400"/>
              </a:spcAft>
              <a:buFont typeface="Wingdings" panose="05000000000000000000" pitchFamily="2" charset="2"/>
              <a:buChar char=""/>
              <a:tabLst>
                <a:tab pos="457200" algn="l"/>
              </a:tabLst>
            </a:pPr>
            <a:r>
              <a:rPr lang="lv-LV" sz="1800" dirty="0">
                <a:latin typeface="+mj-lt"/>
                <a:ea typeface="Calibri" panose="020F0502020204030204" pitchFamily="34" charset="0"/>
                <a:cs typeface="Times New Roman" panose="02020603050405020304" pitchFamily="18" charset="0"/>
              </a:rPr>
              <a:t>visbiežākais Valsts meža dienesta atteikumu iemesls meža inventarizācijas reģistrācijai ir neatbilstoši ierīkotas robežas.</a:t>
            </a:r>
            <a:endParaRPr lang="en-LV" sz="1800" dirty="0">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BC8327B-1952-1C42-5AD0-0427C2EA7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03199" y="3423983"/>
            <a:ext cx="2646045" cy="3003664"/>
          </a:xfrm>
          <a:prstGeom prst="rect">
            <a:avLst/>
          </a:prstGeom>
        </p:spPr>
      </p:pic>
      <p:pic>
        <p:nvPicPr>
          <p:cNvPr id="6" name="Picture 5">
            <a:extLst>
              <a:ext uri="{FF2B5EF4-FFF2-40B4-BE49-F238E27FC236}">
                <a16:creationId xmlns:a16="http://schemas.microsoft.com/office/drawing/2014/main" id="{1A86346A-1570-73C2-9B90-7A82FFBA2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709" y="3602793"/>
            <a:ext cx="3146234" cy="2646045"/>
          </a:xfrm>
          <a:prstGeom prst="rect">
            <a:avLst/>
          </a:prstGeom>
        </p:spPr>
      </p:pic>
      <p:pic>
        <p:nvPicPr>
          <p:cNvPr id="10" name="Picture 9" descr="A close-up of a bug in the grass&#10;&#10;Description automatically generated">
            <a:extLst>
              <a:ext uri="{FF2B5EF4-FFF2-40B4-BE49-F238E27FC236}">
                <a16:creationId xmlns:a16="http://schemas.microsoft.com/office/drawing/2014/main" id="{E7CD3994-701B-D336-73DE-E9D7AF210F23}"/>
              </a:ext>
            </a:extLst>
          </p:cNvPr>
          <p:cNvPicPr>
            <a:picLocks noChangeAspect="1"/>
          </p:cNvPicPr>
          <p:nvPr/>
        </p:nvPicPr>
        <p:blipFill>
          <a:blip r:embed="rId4"/>
          <a:stretch>
            <a:fillRect/>
          </a:stretch>
        </p:blipFill>
        <p:spPr>
          <a:xfrm rot="5400000">
            <a:off x="8408406" y="3423983"/>
            <a:ext cx="2646047" cy="3003663"/>
          </a:xfrm>
          <a:prstGeom prst="rect">
            <a:avLst/>
          </a:prstGeom>
        </p:spPr>
      </p:pic>
    </p:spTree>
    <p:extLst>
      <p:ext uri="{BB962C8B-B14F-4D97-AF65-F5344CB8AC3E}">
        <p14:creationId xmlns:p14="http://schemas.microsoft.com/office/powerpoint/2010/main" val="2562808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218872-2810-79AA-5EB8-19695CCC3012}"/>
              </a:ext>
            </a:extLst>
          </p:cNvPr>
          <p:cNvSpPr>
            <a:spLocks noGrp="1"/>
          </p:cNvSpPr>
          <p:nvPr>
            <p:ph type="body" sz="quarter" idx="10"/>
          </p:nvPr>
        </p:nvSpPr>
        <p:spPr>
          <a:xfrm>
            <a:off x="1216326" y="1634849"/>
            <a:ext cx="9514934" cy="3989574"/>
          </a:xfrm>
        </p:spPr>
        <p:txBody>
          <a:bodyPr>
            <a:normAutofit/>
          </a:bodyPr>
          <a:lstStyle/>
          <a:p>
            <a:pPr algn="just"/>
            <a:r>
              <a:rPr lang="lv-LV" sz="2000" dirty="0">
                <a:latin typeface="+mj-lt"/>
                <a:ea typeface="Calibri" panose="020F0502020204030204" pitchFamily="34" charset="0"/>
                <a:cs typeface="Times New Roman" panose="02020603050405020304" pitchFamily="18" charset="0"/>
              </a:rPr>
              <a:t>Identificēt visas meža platības, kurām nav veikta pirmreizējā meža inventarizācija (Meža likuma izpratnē).</a:t>
            </a:r>
          </a:p>
          <a:p>
            <a:pPr algn="just"/>
            <a:r>
              <a:rPr lang="lv-LV" sz="2000" dirty="0">
                <a:latin typeface="+mj-lt"/>
                <a:ea typeface="Calibri" panose="020F0502020204030204" pitchFamily="34" charset="0"/>
                <a:cs typeface="Times New Roman" panose="02020603050405020304" pitchFamily="18" charset="0"/>
              </a:rPr>
              <a:t>Identificēt platības uz kurām potenciāli varētu būt izaudzis mežs, tālākai lēmumu pieņemšanai par rīcību ar šādiem īpašumiem.</a:t>
            </a:r>
          </a:p>
          <a:p>
            <a:pPr algn="just"/>
            <a:r>
              <a:rPr lang="lv-LV" sz="2000" dirty="0">
                <a:latin typeface="+mj-lt"/>
                <a:ea typeface="Calibri" panose="020F0502020204030204" pitchFamily="34" charset="0"/>
                <a:cs typeface="Times New Roman" panose="02020603050405020304" pitchFamily="18" charset="0"/>
              </a:rPr>
              <a:t>Identificēt tos mežus, kuriem ir beigusies inventarizācija un plānot atkārtotu inventarizācijas veikšanu.</a:t>
            </a:r>
          </a:p>
          <a:p>
            <a:pPr algn="just"/>
            <a:r>
              <a:rPr lang="lv-LV" sz="2000" dirty="0">
                <a:latin typeface="+mj-lt"/>
                <a:ea typeface="Calibri" panose="020F0502020204030204" pitchFamily="34" charset="0"/>
                <a:cs typeface="Times New Roman" panose="02020603050405020304" pitchFamily="18" charset="0"/>
              </a:rPr>
              <a:t>Regulāri veikt meža īpašumu robežu apsekošanu un nodrošināt to atbilstošu stāvokli. </a:t>
            </a:r>
          </a:p>
          <a:p>
            <a:pPr algn="just"/>
            <a:r>
              <a:rPr lang="lv-LV" sz="2000" dirty="0">
                <a:latin typeface="+mj-lt"/>
                <a:ea typeface="Calibri" panose="020F0502020204030204" pitchFamily="34" charset="0"/>
                <a:cs typeface="Times New Roman" panose="02020603050405020304" pitchFamily="18" charset="0"/>
              </a:rPr>
              <a:t>Pirms plānotās mežizstrādes pārliecināties, ka visas robežas ir skaidri dabā redzamas, kā arī veikt īpašuma apsekošana pēc mežistrādes, lai pārliecinātos, ka robežas nav bojātas un ir atbilstošā stāvoklī.</a:t>
            </a:r>
          </a:p>
        </p:txBody>
      </p:sp>
      <p:sp>
        <p:nvSpPr>
          <p:cNvPr id="3" name="TextBox 2">
            <a:extLst>
              <a:ext uri="{FF2B5EF4-FFF2-40B4-BE49-F238E27FC236}">
                <a16:creationId xmlns:a16="http://schemas.microsoft.com/office/drawing/2014/main" id="{F2485EF8-4201-1D2F-946B-C914E7E0F1E2}"/>
              </a:ext>
            </a:extLst>
          </p:cNvPr>
          <p:cNvSpPr txBox="1"/>
          <p:nvPr/>
        </p:nvSpPr>
        <p:spPr>
          <a:xfrm>
            <a:off x="5073310" y="771912"/>
            <a:ext cx="3846403" cy="461665"/>
          </a:xfrm>
          <a:prstGeom prst="rect">
            <a:avLst/>
          </a:prstGeom>
          <a:noFill/>
        </p:spPr>
        <p:txBody>
          <a:bodyPr wrap="square" rtlCol="0">
            <a:spAutoFit/>
          </a:bodyPr>
          <a:lstStyle/>
          <a:p>
            <a:r>
              <a:rPr lang="lv-LV" sz="2400" b="1" dirty="0">
                <a:solidFill>
                  <a:srgbClr val="204A72"/>
                </a:solidFill>
                <a:latin typeface="+mj-lt"/>
              </a:rPr>
              <a:t>Kas jādara</a:t>
            </a:r>
            <a:endParaRPr lang="en-LV" sz="2400" b="1" dirty="0">
              <a:solidFill>
                <a:srgbClr val="204A72"/>
              </a:solidFill>
              <a:latin typeface="+mj-lt"/>
            </a:endParaRPr>
          </a:p>
        </p:txBody>
      </p:sp>
    </p:spTree>
    <p:extLst>
      <p:ext uri="{BB962C8B-B14F-4D97-AF65-F5344CB8AC3E}">
        <p14:creationId xmlns:p14="http://schemas.microsoft.com/office/powerpoint/2010/main" val="365220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AF6FC6-5B4F-2EC1-7192-987135339C34}"/>
              </a:ext>
            </a:extLst>
          </p:cNvPr>
          <p:cNvPicPr>
            <a:picLocks noChangeAspect="1"/>
          </p:cNvPicPr>
          <p:nvPr/>
        </p:nvPicPr>
        <p:blipFill>
          <a:blip r:embed="rId2"/>
          <a:stretch>
            <a:fillRect/>
          </a:stretch>
        </p:blipFill>
        <p:spPr>
          <a:xfrm>
            <a:off x="1268084" y="1628666"/>
            <a:ext cx="10084278" cy="4442604"/>
          </a:xfrm>
          <a:prstGeom prst="rect">
            <a:avLst/>
          </a:prstGeom>
        </p:spPr>
      </p:pic>
      <p:sp>
        <p:nvSpPr>
          <p:cNvPr id="6" name="TextBox 5">
            <a:extLst>
              <a:ext uri="{FF2B5EF4-FFF2-40B4-BE49-F238E27FC236}">
                <a16:creationId xmlns:a16="http://schemas.microsoft.com/office/drawing/2014/main" id="{792992A9-CEAD-B9FA-AB0F-E855A4CCFEDD}"/>
              </a:ext>
            </a:extLst>
          </p:cNvPr>
          <p:cNvSpPr txBox="1"/>
          <p:nvPr/>
        </p:nvSpPr>
        <p:spPr>
          <a:xfrm>
            <a:off x="2579238" y="1622093"/>
            <a:ext cx="7013275" cy="1384995"/>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2400" b="1" dirty="0">
                <a:solidFill>
                  <a:schemeClr val="tx2">
                    <a:lumMod val="50000"/>
                    <a:lumOff val="50000"/>
                  </a:schemeClr>
                </a:solidFill>
                <a:latin typeface="HelveticaNeueLT Pro 57 Cn"/>
              </a:rPr>
              <a:t>DATI UN NOVĒROJUMI </a:t>
            </a:r>
          </a:p>
          <a:p>
            <a:pPr algn="ctr"/>
            <a:r>
              <a:rPr lang="lv-LV" sz="2400" b="1" i="0" u="none" strike="noStrike" baseline="0" dirty="0">
                <a:solidFill>
                  <a:schemeClr val="tx2">
                    <a:lumMod val="50000"/>
                    <a:lumOff val="50000"/>
                  </a:schemeClr>
                </a:solidFill>
                <a:latin typeface="HelveticaNeueLT Pro 57 Cn"/>
              </a:rPr>
              <a:t>MEŽA APSAIMNIEKOŠANAS CIKLĀ VEICAMĀS DARBĪBAS </a:t>
            </a:r>
            <a:endParaRPr lang="lv-LV" dirty="0">
              <a:solidFill>
                <a:schemeClr val="tx2">
                  <a:lumMod val="50000"/>
                  <a:lumOff val="50000"/>
                </a:schemeClr>
              </a:solidFill>
            </a:endParaRPr>
          </a:p>
        </p:txBody>
      </p:sp>
      <p:sp>
        <p:nvSpPr>
          <p:cNvPr id="8" name="TextBox 7">
            <a:extLst>
              <a:ext uri="{FF2B5EF4-FFF2-40B4-BE49-F238E27FC236}">
                <a16:creationId xmlns:a16="http://schemas.microsoft.com/office/drawing/2014/main" id="{B946E181-7E90-410A-1957-CC14013151ED}"/>
              </a:ext>
            </a:extLst>
          </p:cNvPr>
          <p:cNvSpPr txBox="1"/>
          <p:nvPr/>
        </p:nvSpPr>
        <p:spPr>
          <a:xfrm>
            <a:off x="1630408" y="3263761"/>
            <a:ext cx="1820158" cy="2092881"/>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400" b="0" i="0" u="none" strike="noStrike" baseline="0" dirty="0">
                <a:solidFill>
                  <a:srgbClr val="000000"/>
                </a:solidFill>
                <a:latin typeface="HelveticaNeueLT Pro 57 Cn"/>
              </a:rPr>
              <a:t> </a:t>
            </a:r>
            <a:r>
              <a:rPr lang="lv-LV" sz="1400" b="0" i="0" u="none" strike="noStrike" baseline="0" dirty="0">
                <a:solidFill>
                  <a:srgbClr val="656565"/>
                </a:solidFill>
                <a:latin typeface="HelveticaNeueLT Pro 57 Cn"/>
              </a:rPr>
              <a:t>Veicot mežizstrādi, </a:t>
            </a:r>
            <a:r>
              <a:rPr lang="lv-LV" b="1" i="0" u="none" strike="noStrike" baseline="0" dirty="0">
                <a:solidFill>
                  <a:srgbClr val="656565"/>
                </a:solidFill>
                <a:latin typeface="HelveticaNeueLT Pro 57 Cn"/>
              </a:rPr>
              <a:t>61</a:t>
            </a:r>
            <a:r>
              <a:rPr lang="lv-LV" sz="1000" b="1" i="0" u="none" strike="noStrike" baseline="0" dirty="0">
                <a:solidFill>
                  <a:srgbClr val="656565"/>
                </a:solidFill>
                <a:latin typeface="HelveticaNeueLT Pro 57 Cn"/>
              </a:rPr>
              <a:t>%</a:t>
            </a:r>
            <a:r>
              <a:rPr lang="lv-LV" sz="800" b="1" i="0" u="none" strike="noStrike" baseline="0" dirty="0">
                <a:solidFill>
                  <a:srgbClr val="656565"/>
                </a:solidFill>
                <a:latin typeface="HelveticaNeueLT Pro 57 Cn"/>
              </a:rPr>
              <a:t> </a:t>
            </a:r>
            <a:r>
              <a:rPr lang="lv-LV" sz="1400" b="1" i="0" u="none" strike="noStrike" baseline="0" dirty="0">
                <a:solidFill>
                  <a:srgbClr val="656565"/>
                </a:solidFill>
                <a:latin typeface="HelveticaNeueLT Pro 57 Cn"/>
              </a:rPr>
              <a:t>iegūst vērtīgu koksni </a:t>
            </a:r>
            <a:r>
              <a:rPr lang="lv-LV" sz="1400" b="0" i="0" u="none" strike="noStrike" baseline="0" dirty="0">
                <a:solidFill>
                  <a:srgbClr val="656565"/>
                </a:solidFill>
                <a:latin typeface="HelveticaNeueLT Pro 57 Cn"/>
              </a:rPr>
              <a:t>– priedes, egles, </a:t>
            </a:r>
            <a:r>
              <a:rPr lang="lv-LV" sz="1600" b="1" i="0" u="none" strike="noStrike" baseline="0" dirty="0">
                <a:solidFill>
                  <a:srgbClr val="656565"/>
                </a:solidFill>
                <a:latin typeface="HelveticaNeueLT Pro 57 Cn"/>
              </a:rPr>
              <a:t>57</a:t>
            </a:r>
            <a:r>
              <a:rPr lang="lv-LV" sz="900" b="1" i="0" u="none" strike="noStrike" baseline="0" dirty="0">
                <a:solidFill>
                  <a:srgbClr val="656565"/>
                </a:solidFill>
                <a:latin typeface="HelveticaNeueLT Pro 57 Cn"/>
              </a:rPr>
              <a:t>% </a:t>
            </a:r>
            <a:r>
              <a:rPr lang="lv-LV" sz="1400" b="0" i="0" u="none" strike="noStrike" baseline="0" dirty="0">
                <a:solidFill>
                  <a:srgbClr val="656565"/>
                </a:solidFill>
                <a:latin typeface="HelveticaNeueLT Pro 57 Cn"/>
              </a:rPr>
              <a:t>meža </a:t>
            </a:r>
            <a:r>
              <a:rPr lang="lv-LV" sz="1400" b="1" i="0" u="none" strike="noStrike" baseline="0" dirty="0">
                <a:solidFill>
                  <a:srgbClr val="656565"/>
                </a:solidFill>
                <a:latin typeface="HelveticaNeueLT Pro 57 Cn"/>
              </a:rPr>
              <a:t>atstāj atjaunoties </a:t>
            </a:r>
            <a:r>
              <a:rPr lang="lv-LV" sz="1400" b="0" i="0" u="none" strike="noStrike" baseline="0" dirty="0">
                <a:solidFill>
                  <a:srgbClr val="656565"/>
                </a:solidFill>
                <a:latin typeface="HelveticaNeueLT Pro 57 Cn"/>
              </a:rPr>
              <a:t>dabiski </a:t>
            </a:r>
            <a:r>
              <a:rPr lang="lv-LV" sz="1400" b="1" i="0" u="none" strike="noStrike" baseline="0" dirty="0">
                <a:solidFill>
                  <a:srgbClr val="656565"/>
                </a:solidFill>
                <a:latin typeface="HelveticaNeueLT Pro 57 Cn"/>
              </a:rPr>
              <a:t>ar mazvērtīgām koku sugām </a:t>
            </a:r>
            <a:endParaRPr lang="lv-LV" sz="2000" dirty="0"/>
          </a:p>
        </p:txBody>
      </p:sp>
      <p:sp>
        <p:nvSpPr>
          <p:cNvPr id="10" name="TextBox 9">
            <a:extLst>
              <a:ext uri="{FF2B5EF4-FFF2-40B4-BE49-F238E27FC236}">
                <a16:creationId xmlns:a16="http://schemas.microsoft.com/office/drawing/2014/main" id="{AD6A6A63-E13D-CA85-D5FD-F8E507E4E102}"/>
              </a:ext>
            </a:extLst>
          </p:cNvPr>
          <p:cNvSpPr txBox="1"/>
          <p:nvPr/>
        </p:nvSpPr>
        <p:spPr>
          <a:xfrm>
            <a:off x="3567023" y="3264510"/>
            <a:ext cx="2024362" cy="1138773"/>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200" b="0" i="0" u="none" strike="noStrike" baseline="0" dirty="0">
                <a:solidFill>
                  <a:srgbClr val="000000"/>
                </a:solidFill>
                <a:latin typeface="HelveticaNeueLT Pro 57 Cn"/>
              </a:rPr>
              <a:t> </a:t>
            </a:r>
            <a:r>
              <a:rPr lang="lv-LV" sz="1400" b="0" i="0" u="none" strike="noStrike" baseline="0" dirty="0">
                <a:solidFill>
                  <a:srgbClr val="656565"/>
                </a:solidFill>
                <a:latin typeface="HelveticaNeueLT Pro 57 Cn"/>
              </a:rPr>
              <a:t>Vairāk kā ½ atjaunotajās platībās </a:t>
            </a:r>
            <a:r>
              <a:rPr lang="lv-LV" sz="1400" b="1" i="0" u="none" strike="noStrike" baseline="0" dirty="0">
                <a:solidFill>
                  <a:srgbClr val="656565"/>
                </a:solidFill>
                <a:latin typeface="HelveticaNeueLT Pro 57 Cn"/>
              </a:rPr>
              <a:t>nav koptas jaunaudzes </a:t>
            </a:r>
            <a:endParaRPr lang="lv-LV" dirty="0"/>
          </a:p>
        </p:txBody>
      </p:sp>
      <p:sp>
        <p:nvSpPr>
          <p:cNvPr id="12" name="TextBox 11">
            <a:extLst>
              <a:ext uri="{FF2B5EF4-FFF2-40B4-BE49-F238E27FC236}">
                <a16:creationId xmlns:a16="http://schemas.microsoft.com/office/drawing/2014/main" id="{ADA69DD3-C003-36EE-9172-3C026303EF61}"/>
              </a:ext>
            </a:extLst>
          </p:cNvPr>
          <p:cNvSpPr txBox="1"/>
          <p:nvPr/>
        </p:nvSpPr>
        <p:spPr>
          <a:xfrm>
            <a:off x="5929281" y="3251556"/>
            <a:ext cx="2027209" cy="1354217"/>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400" b="0" i="0" u="none" strike="noStrike" baseline="0" dirty="0">
                <a:solidFill>
                  <a:srgbClr val="000000"/>
                </a:solidFill>
                <a:latin typeface="HelveticaNeueLT Pro 57 Cn"/>
              </a:rPr>
              <a:t> </a:t>
            </a:r>
            <a:r>
              <a:rPr lang="lv-LV" sz="1400" b="0" i="0" u="none" strike="noStrike" baseline="0" dirty="0">
                <a:solidFill>
                  <a:srgbClr val="656565"/>
                </a:solidFill>
                <a:latin typeface="HelveticaNeueLT Pro 57 Cn"/>
              </a:rPr>
              <a:t>Neuzturētas meliorācijas sistēmas rada pārmērīgu mitrumu un </a:t>
            </a:r>
            <a:r>
              <a:rPr lang="lv-LV" sz="1400" b="1" i="0" u="none" strike="noStrike" baseline="0" dirty="0">
                <a:solidFill>
                  <a:srgbClr val="656565"/>
                </a:solidFill>
                <a:latin typeface="HelveticaNeueLT Pro 57 Cn"/>
              </a:rPr>
              <a:t>bojā mežu </a:t>
            </a:r>
            <a:r>
              <a:rPr lang="lv-LV" sz="1400" b="0" i="0" u="none" strike="noStrike" baseline="0" dirty="0">
                <a:solidFill>
                  <a:srgbClr val="656565"/>
                </a:solidFill>
                <a:latin typeface="HelveticaNeueLT Pro 57 Cn"/>
              </a:rPr>
              <a:t>vismaz 200 ha platībā </a:t>
            </a:r>
            <a:endParaRPr lang="lv-LV" sz="2000" dirty="0"/>
          </a:p>
        </p:txBody>
      </p:sp>
      <p:sp>
        <p:nvSpPr>
          <p:cNvPr id="14" name="TextBox 13">
            <a:extLst>
              <a:ext uri="{FF2B5EF4-FFF2-40B4-BE49-F238E27FC236}">
                <a16:creationId xmlns:a16="http://schemas.microsoft.com/office/drawing/2014/main" id="{19B80D7E-2ADB-278A-A514-50F1B4CE2CBE}"/>
              </a:ext>
            </a:extLst>
          </p:cNvPr>
          <p:cNvSpPr txBox="1"/>
          <p:nvPr/>
        </p:nvSpPr>
        <p:spPr>
          <a:xfrm>
            <a:off x="8344649" y="3129160"/>
            <a:ext cx="1958195" cy="2000548"/>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200" b="0" i="0" u="none" strike="noStrike" baseline="0" dirty="0">
                <a:solidFill>
                  <a:srgbClr val="000000"/>
                </a:solidFill>
                <a:latin typeface="HelveticaNeueLT Pro 57 Cn"/>
              </a:rPr>
              <a:t> </a:t>
            </a:r>
            <a:r>
              <a:rPr lang="lv-LV" sz="1400" b="0" i="0" u="none" strike="noStrike" baseline="0" dirty="0">
                <a:solidFill>
                  <a:srgbClr val="656565"/>
                </a:solidFill>
                <a:latin typeface="HelveticaNeueLT Pro 57 Cn"/>
              </a:rPr>
              <a:t>Laikus nekopj </a:t>
            </a:r>
            <a:r>
              <a:rPr lang="lv-LV" sz="1400" b="1" i="0" u="none" strike="noStrike" baseline="0" dirty="0">
                <a:solidFill>
                  <a:srgbClr val="656565"/>
                </a:solidFill>
                <a:latin typeface="HelveticaNeueLT Pro 57 Cn"/>
              </a:rPr>
              <a:t>pārbiezinātas meža platības</a:t>
            </a:r>
            <a:r>
              <a:rPr lang="lv-LV" sz="1400" b="0" i="0" u="none" strike="noStrike" baseline="0" dirty="0">
                <a:solidFill>
                  <a:srgbClr val="656565"/>
                </a:solidFill>
                <a:latin typeface="HelveticaNeueLT Pro 57 Cn"/>
              </a:rPr>
              <a:t>, </a:t>
            </a:r>
            <a:r>
              <a:rPr lang="lv-LV" sz="1400" b="1" i="0" u="none" strike="noStrike" baseline="0" dirty="0">
                <a:solidFill>
                  <a:srgbClr val="656565"/>
                </a:solidFill>
                <a:latin typeface="HelveticaNeueLT Pro 57 Cn"/>
              </a:rPr>
              <a:t>bojātas mežaudzes </a:t>
            </a:r>
            <a:r>
              <a:rPr lang="lv-LV" sz="1400" b="0" i="0" u="none" strike="noStrike" baseline="0" dirty="0">
                <a:solidFill>
                  <a:srgbClr val="656565"/>
                </a:solidFill>
                <a:latin typeface="HelveticaNeueLT Pro 57 Cn"/>
              </a:rPr>
              <a:t>(kaitēkļi, egļu </a:t>
            </a:r>
            <a:r>
              <a:rPr lang="lv-LV" sz="1400" b="0" i="0" u="none" strike="noStrike" baseline="0" dirty="0" err="1">
                <a:solidFill>
                  <a:srgbClr val="656565"/>
                </a:solidFill>
                <a:latin typeface="HelveticaNeueLT Pro 57 Cn"/>
              </a:rPr>
              <a:t>astoņzobu</a:t>
            </a:r>
            <a:r>
              <a:rPr lang="lv-LV" sz="1400" b="0" i="0" u="none" strike="noStrike" baseline="0" dirty="0">
                <a:solidFill>
                  <a:srgbClr val="656565"/>
                </a:solidFill>
                <a:latin typeface="HelveticaNeueLT Pro 57 Cn"/>
              </a:rPr>
              <a:t> mizgrauzis un dzīvnieku nodarīti bojājumi) </a:t>
            </a:r>
            <a:endParaRPr lang="lv-LV" dirty="0"/>
          </a:p>
        </p:txBody>
      </p:sp>
    </p:spTree>
    <p:extLst>
      <p:ext uri="{BB962C8B-B14F-4D97-AF65-F5344CB8AC3E}">
        <p14:creationId xmlns:p14="http://schemas.microsoft.com/office/powerpoint/2010/main" val="1376235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A47185-DEC2-FEE3-5513-A8306B4AE2AE}"/>
              </a:ext>
            </a:extLst>
          </p:cNvPr>
          <p:cNvSpPr>
            <a:spLocks noGrp="1"/>
          </p:cNvSpPr>
          <p:nvPr>
            <p:ph type="body" sz="quarter" idx="10"/>
          </p:nvPr>
        </p:nvSpPr>
        <p:spPr>
          <a:xfrm>
            <a:off x="1773297" y="1689938"/>
            <a:ext cx="8766175" cy="4254500"/>
          </a:xfrm>
        </p:spPr>
        <p:txBody>
          <a:bodyPr>
            <a:normAutofit/>
          </a:bodyPr>
          <a:lstStyle/>
          <a:p>
            <a:r>
              <a:rPr lang="lv-LV" sz="9600" b="1" dirty="0"/>
              <a:t>Meža atjaunošana</a:t>
            </a:r>
          </a:p>
        </p:txBody>
      </p:sp>
    </p:spTree>
    <p:extLst>
      <p:ext uri="{BB962C8B-B14F-4D97-AF65-F5344CB8AC3E}">
        <p14:creationId xmlns:p14="http://schemas.microsoft.com/office/powerpoint/2010/main" val="1442126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752F5A-D4D4-C91E-AC0D-FF6C133DBF05}"/>
              </a:ext>
            </a:extLst>
          </p:cNvPr>
          <p:cNvSpPr>
            <a:spLocks noGrp="1"/>
          </p:cNvSpPr>
          <p:nvPr>
            <p:ph type="body" sz="quarter" idx="10"/>
          </p:nvPr>
        </p:nvSpPr>
        <p:spPr>
          <a:xfrm>
            <a:off x="907211" y="1216322"/>
            <a:ext cx="10377578" cy="5098211"/>
          </a:xfrm>
        </p:spPr>
        <p:txBody>
          <a:bodyPr/>
          <a:lstStyle/>
          <a:p>
            <a:pPr marL="342900" indent="-342900" algn="just">
              <a:buFont typeface="Wingdings" panose="05000000000000000000" pitchFamily="2" charset="2"/>
              <a:buChar char="v"/>
            </a:pPr>
            <a:r>
              <a:rPr lang="lv-LV" dirty="0"/>
              <a:t>Apmežošana nepieciešama pēc mežistrādes vai citos gadījumos, kad meža </a:t>
            </a:r>
            <a:r>
              <a:rPr lang="lv-LV" dirty="0" err="1"/>
              <a:t>šķērslaukums</a:t>
            </a:r>
            <a:r>
              <a:rPr lang="lv-LV" dirty="0"/>
              <a:t> ir nepietiekošs.</a:t>
            </a:r>
          </a:p>
          <a:p>
            <a:pPr marL="342900" indent="-342900" algn="just">
              <a:buFont typeface="Wingdings" panose="05000000000000000000" pitchFamily="2" charset="2"/>
              <a:buChar char="v"/>
            </a:pPr>
            <a:r>
              <a:rPr lang="lv-LV" dirty="0"/>
              <a:t>Pēc veiktās izstrādes mežu atjauno iespējami ātrāk.</a:t>
            </a:r>
          </a:p>
          <a:p>
            <a:pPr marL="342900" indent="-342900" algn="just">
              <a:buFont typeface="Wingdings" panose="05000000000000000000" pitchFamily="2" charset="2"/>
              <a:buChar char="v"/>
            </a:pPr>
            <a:r>
              <a:rPr lang="lv-LV" dirty="0"/>
              <a:t>Mežu atjauno tā, lai tiktu nodrošināta nepārtraukta koksnes ražošana un meža zemes nenoplicināšana.</a:t>
            </a:r>
          </a:p>
          <a:p>
            <a:pPr marL="342900" indent="-342900" algn="just">
              <a:buFont typeface="Wingdings" panose="05000000000000000000" pitchFamily="2" charset="2"/>
              <a:buChar char="v"/>
            </a:pPr>
            <a:r>
              <a:rPr lang="lv-LV" dirty="0"/>
              <a:t>Meža dabiskā atjaunošanās notiek lēnāk, kas ietekmē produktivitāti.</a:t>
            </a:r>
          </a:p>
          <a:p>
            <a:pPr marL="342900" indent="-342900" algn="just">
              <a:buFont typeface="Wingdings" panose="05000000000000000000" pitchFamily="2" charset="2"/>
              <a:buChar char="v"/>
            </a:pPr>
            <a:r>
              <a:rPr lang="lv-LV" dirty="0"/>
              <a:t>Meža atjaunošana ar selekcionētu stādāmo materiālu nodrošina:</a:t>
            </a:r>
          </a:p>
          <a:p>
            <a:pPr algn="just"/>
            <a:r>
              <a:rPr lang="lv-LV" dirty="0"/>
              <a:t>	- koki izaug par 15 gadiem ātrāk,</a:t>
            </a:r>
          </a:p>
          <a:p>
            <a:pPr algn="just"/>
            <a:r>
              <a:rPr lang="lv-LV" dirty="0"/>
              <a:t>	- lielāks koksnes pieaugums par vismaz 80 m³/ha,</a:t>
            </a:r>
          </a:p>
          <a:p>
            <a:pPr algn="just"/>
            <a:r>
              <a:rPr lang="lv-LV" dirty="0"/>
              <a:t>	- vismaz par 40% vairāk koku diametrā virs 32 cm,</a:t>
            </a:r>
          </a:p>
          <a:p>
            <a:pPr algn="just"/>
            <a:r>
              <a:rPr lang="lv-LV" dirty="0"/>
              <a:t>	- mazinās klimata pārmaiņu, slimību un vēja radītie riski. </a:t>
            </a:r>
          </a:p>
          <a:p>
            <a:endParaRPr lang="lv-LV" dirty="0"/>
          </a:p>
          <a:p>
            <a:endParaRPr lang="lv-LV" dirty="0"/>
          </a:p>
        </p:txBody>
      </p:sp>
      <p:sp>
        <p:nvSpPr>
          <p:cNvPr id="3" name="TextBox 2">
            <a:extLst>
              <a:ext uri="{FF2B5EF4-FFF2-40B4-BE49-F238E27FC236}">
                <a16:creationId xmlns:a16="http://schemas.microsoft.com/office/drawing/2014/main" id="{CBB085AA-7212-3644-2862-CD921FB11ACC}"/>
              </a:ext>
            </a:extLst>
          </p:cNvPr>
          <p:cNvSpPr txBox="1"/>
          <p:nvPr/>
        </p:nvSpPr>
        <p:spPr>
          <a:xfrm>
            <a:off x="1855562" y="630987"/>
            <a:ext cx="8480876" cy="830997"/>
          </a:xfrm>
          <a:prstGeom prst="rect">
            <a:avLst/>
          </a:prstGeom>
          <a:noFill/>
        </p:spPr>
        <p:txBody>
          <a:bodyPr wrap="square" rtlCol="0">
            <a:spAutoFit/>
          </a:bodyPr>
          <a:lstStyle/>
          <a:p>
            <a:pPr>
              <a:defRPr/>
            </a:pPr>
            <a:r>
              <a:rPr lang="lv-LV" sz="2400" b="1" dirty="0">
                <a:solidFill>
                  <a:srgbClr val="204A72"/>
                </a:solidFill>
                <a:latin typeface="Arial" panose="020B0604020202020204"/>
              </a:rPr>
              <a:t>Meža atjaunošanas mērķis, metodes un ieguvumi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V" sz="2400" b="1" i="0" u="none" strike="noStrike" kern="1200" cap="none" spc="0" normalizeH="0" baseline="0" noProof="0" dirty="0">
              <a:ln>
                <a:noFill/>
              </a:ln>
              <a:solidFill>
                <a:srgbClr val="204A7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90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312D068-6329-1C4A-9684-41CAAF888F24}"/>
              </a:ext>
            </a:extLst>
          </p:cNvPr>
          <p:cNvSpPr txBox="1"/>
          <p:nvPr/>
        </p:nvSpPr>
        <p:spPr>
          <a:xfrm>
            <a:off x="1708030" y="600165"/>
            <a:ext cx="96960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srgbClr val="204A72"/>
                </a:solidFill>
                <a:effectLst/>
                <a:uLnTx/>
                <a:uFillTx/>
                <a:latin typeface="Arial" panose="020B0604020202020204"/>
                <a:ea typeface="+mn-ea"/>
                <a:cs typeface="+mn-cs"/>
              </a:rPr>
              <a:t>Nepietiekamā apjomā vai kvalitātē veiktās atjaunošanas darbības ietekmēs nākotnes </a:t>
            </a:r>
            <a:r>
              <a:rPr lang="lv-LV" sz="2400" b="1" dirty="0" err="1">
                <a:solidFill>
                  <a:srgbClr val="204A72"/>
                </a:solidFill>
                <a:latin typeface="Arial" panose="020B0604020202020204"/>
              </a:rPr>
              <a:t>meža</a:t>
            </a:r>
            <a:r>
              <a:rPr lang="lv-LV" sz="2400" b="1" dirty="0">
                <a:solidFill>
                  <a:srgbClr val="204A72"/>
                </a:solidFill>
                <a:latin typeface="Arial" panose="020B0604020202020204"/>
              </a:rPr>
              <a:t> vērtību</a:t>
            </a:r>
            <a:endParaRPr kumimoji="0" lang="en-LV" sz="2400" b="1" i="0" u="none" strike="noStrike" kern="1200" cap="none" spc="0" normalizeH="0" baseline="0" noProof="0" dirty="0">
              <a:ln>
                <a:noFill/>
              </a:ln>
              <a:solidFill>
                <a:srgbClr val="204A72"/>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C17BFD98-6CD8-9A47-B036-AD556B82241F}"/>
              </a:ext>
            </a:extLst>
          </p:cNvPr>
          <p:cNvSpPr txBox="1"/>
          <p:nvPr/>
        </p:nvSpPr>
        <p:spPr>
          <a:xfrm>
            <a:off x="5154184" y="2642549"/>
            <a:ext cx="5567866" cy="1020921"/>
          </a:xfrm>
          <a:prstGeom prst="rect">
            <a:avLst/>
          </a:prstGeom>
          <a:solidFill>
            <a:srgbClr val="F9C54C"/>
          </a:solidFill>
        </p:spPr>
        <p:txBody>
          <a:bodyPr wrap="square" rtlCol="0">
            <a:sp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lv-LV" sz="1800" b="0" i="0" u="none" strike="noStrike" kern="1200" cap="none" spc="0" normalizeH="0" baseline="0" noProof="0" dirty="0">
                <a:ln>
                  <a:noFill/>
                </a:ln>
                <a:solidFill>
                  <a:srgbClr val="204A72"/>
                </a:solidFill>
                <a:effectLst/>
                <a:uLnTx/>
                <a:uFillTx/>
                <a:latin typeface="Arial" panose="020B0604020202020204"/>
                <a:ea typeface="Times New Roman" panose="02020603050405020304" pitchFamily="18" charset="0"/>
                <a:cs typeface="+mn-cs"/>
              </a:rPr>
              <a:t>Izstrādājot cirsmas 128,56 ha platībā, 61% no kopējā izstrādes apjoma iegūta augstvērtīga koksne – priede, egle, bērzs</a:t>
            </a:r>
            <a:endParaRPr kumimoji="0" lang="lv-LV" sz="1800" b="0" i="0" u="none" strike="noStrike" kern="1200" cap="none" spc="0" normalizeH="0" baseline="0" noProof="0" dirty="0">
              <a:ln>
                <a:noFill/>
              </a:ln>
              <a:solidFill>
                <a:srgbClr val="204A72"/>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150AE23C-C2F1-3348-9198-31C5D3CD1764}"/>
              </a:ext>
            </a:extLst>
          </p:cNvPr>
          <p:cNvSpPr txBox="1"/>
          <p:nvPr/>
        </p:nvSpPr>
        <p:spPr>
          <a:xfrm>
            <a:off x="5154184" y="3961579"/>
            <a:ext cx="5567866" cy="923330"/>
          </a:xfrm>
          <a:prstGeom prst="rect">
            <a:avLst/>
          </a:prstGeom>
          <a:solidFill>
            <a:srgbClr val="F9C54C"/>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srgbClr val="204A72"/>
                </a:solidFill>
                <a:effectLst/>
                <a:uLnTx/>
                <a:uFillTx/>
                <a:latin typeface="Arial" panose="020B0604020202020204"/>
                <a:ea typeface="+mn-ea"/>
                <a:cs typeface="+mn-cs"/>
              </a:rPr>
              <a:t>134,73 ha dabiskā atjaunošanās </a:t>
            </a:r>
            <a:r>
              <a:rPr lang="lv-LV" dirty="0">
                <a:solidFill>
                  <a:srgbClr val="204A72"/>
                </a:solidFill>
                <a:latin typeface="Arial" panose="020B0604020202020204"/>
              </a:rPr>
              <a:t>notikusi ar</a:t>
            </a:r>
            <a:r>
              <a:rPr kumimoji="0" lang="lv-LV" sz="1800" b="0" i="0" u="none" strike="noStrike" kern="1200" cap="none" spc="0" normalizeH="0" baseline="0" noProof="0" dirty="0">
                <a:ln>
                  <a:noFill/>
                </a:ln>
                <a:solidFill>
                  <a:srgbClr val="204A72"/>
                </a:solidFill>
                <a:effectLst/>
                <a:uLnTx/>
                <a:uFillTx/>
                <a:latin typeface="Arial" panose="020B0604020202020204"/>
                <a:ea typeface="+mn-ea"/>
                <a:cs typeface="+mn-cs"/>
              </a:rPr>
              <a:t> mazāk vērtīgajiem mīkstajiem lapu kokiem – baltalksni un apsi</a:t>
            </a:r>
            <a:endParaRPr kumimoji="0" lang="en-LV" sz="1800" b="0" i="0" u="none" strike="noStrike" kern="1200" cap="none" spc="0" normalizeH="0" baseline="0" noProof="0" dirty="0">
              <a:ln>
                <a:noFill/>
              </a:ln>
              <a:solidFill>
                <a:srgbClr val="204A72"/>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EF97274A-C0F5-2A5C-464A-B083C4A06C37}"/>
              </a:ext>
            </a:extLst>
          </p:cNvPr>
          <p:cNvSpPr txBox="1"/>
          <p:nvPr/>
        </p:nvSpPr>
        <p:spPr>
          <a:xfrm>
            <a:off x="5186474" y="1464810"/>
            <a:ext cx="5632447" cy="1277273"/>
          </a:xfrm>
          <a:prstGeom prst="rect">
            <a:avLst/>
          </a:prstGeom>
          <a:solidFill>
            <a:srgbClr val="F9C54C"/>
          </a:solid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lv-LV" sz="1800" b="0" i="0" u="none" strike="noStrike" kern="1200" cap="none" spc="0" normalizeH="0" baseline="0" noProof="0" dirty="0">
                <a:ln>
                  <a:noFill/>
                </a:ln>
                <a:solidFill>
                  <a:srgbClr val="204A72"/>
                </a:solidFill>
                <a:effectLst/>
                <a:uLnTx/>
                <a:uFillTx/>
                <a:latin typeface="Arial" panose="020B0604020202020204"/>
                <a:ea typeface="+mn-ea"/>
                <a:cs typeface="+mn-cs"/>
              </a:rPr>
              <a:t>391,17 ha kopējā atjaunotā mežu platība, t.sk.</a:t>
            </a:r>
            <a:r>
              <a:rPr kumimoji="0" lang="lv-LV" sz="1800" b="0" i="0" u="none" strike="noStrike" kern="1200" cap="none" spc="0" normalizeH="0" baseline="0" noProof="0" dirty="0">
                <a:ln>
                  <a:noFill/>
                </a:ln>
                <a:solidFill>
                  <a:srgbClr val="204A72"/>
                </a:solidFill>
                <a:effectLst/>
                <a:uLnTx/>
                <a:uFillTx/>
                <a:latin typeface="Arial" panose="020B0604020202020204"/>
                <a:ea typeface="Times New Roman" panose="02020603050405020304" pitchFamily="18" charset="0"/>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lv-LV" sz="1800" b="0" i="0" u="none" strike="noStrike" kern="1200" cap="none" spc="0" normalizeH="0" baseline="0" noProof="0" dirty="0">
                <a:ln>
                  <a:noFill/>
                </a:ln>
                <a:solidFill>
                  <a:srgbClr val="204A72"/>
                </a:solidFill>
                <a:effectLst/>
                <a:uLnTx/>
                <a:uFillTx/>
                <a:latin typeface="Arial" panose="020B0604020202020204"/>
                <a:ea typeface="Times New Roman" panose="02020603050405020304" pitchFamily="18" charset="0"/>
                <a:cs typeface="+mn-cs"/>
              </a:rPr>
              <a:t>221,35 ha – dabiski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lv-LV" sz="1800" b="0" i="0" u="none" strike="noStrike" kern="1200" cap="none" spc="0" normalizeH="0" baseline="0" noProof="0" dirty="0">
                <a:ln>
                  <a:noFill/>
                </a:ln>
                <a:solidFill>
                  <a:srgbClr val="204A72"/>
                </a:solidFill>
                <a:effectLst/>
                <a:uLnTx/>
                <a:uFillTx/>
                <a:latin typeface="Arial" panose="020B0604020202020204"/>
                <a:ea typeface="Times New Roman" panose="02020603050405020304" pitchFamily="18" charset="0"/>
                <a:cs typeface="+mn-cs"/>
              </a:rPr>
              <a:t>169,82 ha – stādot vai sējot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Picture 2" descr="A field of bare trees&#10;&#10;Description automatically generated">
            <a:extLst>
              <a:ext uri="{FF2B5EF4-FFF2-40B4-BE49-F238E27FC236}">
                <a16:creationId xmlns:a16="http://schemas.microsoft.com/office/drawing/2014/main" id="{889ADC38-0E99-AE48-A05C-CA56EF0E16D3}"/>
              </a:ext>
            </a:extLst>
          </p:cNvPr>
          <p:cNvPicPr>
            <a:picLocks noChangeAspect="1"/>
          </p:cNvPicPr>
          <p:nvPr/>
        </p:nvPicPr>
        <p:blipFill>
          <a:blip r:embed="rId2"/>
          <a:stretch>
            <a:fillRect/>
          </a:stretch>
        </p:blipFill>
        <p:spPr>
          <a:xfrm>
            <a:off x="934311" y="1437843"/>
            <a:ext cx="3869899" cy="4819991"/>
          </a:xfrm>
          <a:prstGeom prst="rect">
            <a:avLst/>
          </a:prstGeom>
        </p:spPr>
      </p:pic>
      <p:sp>
        <p:nvSpPr>
          <p:cNvPr id="6" name="TextBox 5">
            <a:extLst>
              <a:ext uri="{FF2B5EF4-FFF2-40B4-BE49-F238E27FC236}">
                <a16:creationId xmlns:a16="http://schemas.microsoft.com/office/drawing/2014/main" id="{6BC892B0-685A-9884-604D-A9F35ED418F8}"/>
              </a:ext>
            </a:extLst>
          </p:cNvPr>
          <p:cNvSpPr txBox="1"/>
          <p:nvPr/>
        </p:nvSpPr>
        <p:spPr>
          <a:xfrm>
            <a:off x="5186474" y="5302102"/>
            <a:ext cx="5567866" cy="646331"/>
          </a:xfrm>
          <a:prstGeom prst="rect">
            <a:avLst/>
          </a:prstGeom>
          <a:noFill/>
        </p:spPr>
        <p:txBody>
          <a:bodyPr wrap="square" rtlCol="0">
            <a:spAutoFit/>
          </a:bodyPr>
          <a:lstStyle/>
          <a:p>
            <a:pPr lvl="0" algn="just">
              <a:defRPr/>
            </a:pPr>
            <a:r>
              <a:rPr lang="lv-LV" dirty="0">
                <a:solidFill>
                  <a:srgbClr val="204A72"/>
                </a:solidFill>
                <a:latin typeface="Arial" panose="020B0604020202020204"/>
              </a:rPr>
              <a:t>No </a:t>
            </a:r>
            <a:r>
              <a:rPr lang="lv-LV" b="1" dirty="0">
                <a:solidFill>
                  <a:srgbClr val="204A72"/>
                </a:solidFill>
                <a:latin typeface="Arial" panose="020B0604020202020204"/>
              </a:rPr>
              <a:t>33,66 ha </a:t>
            </a:r>
            <a:r>
              <a:rPr lang="lv-LV" dirty="0">
                <a:solidFill>
                  <a:srgbClr val="204A72"/>
                </a:solidFill>
                <a:latin typeface="Arial" panose="020B0604020202020204"/>
              </a:rPr>
              <a:t>platības vien </a:t>
            </a:r>
            <a:r>
              <a:rPr lang="lv-LV" dirty="0">
                <a:solidFill>
                  <a:srgbClr val="204A72"/>
                </a:solidFill>
              </a:rPr>
              <a:t>aplēstie nākotnes negūtie ieņēmumi </a:t>
            </a:r>
            <a:r>
              <a:rPr lang="lv-LV" dirty="0">
                <a:solidFill>
                  <a:srgbClr val="204A72"/>
                </a:solidFill>
                <a:latin typeface="Arial" panose="020B0604020202020204"/>
              </a:rPr>
              <a:t> veidos 426 300 </a:t>
            </a:r>
            <a:r>
              <a:rPr lang="lv-LV" i="1" dirty="0" err="1">
                <a:solidFill>
                  <a:srgbClr val="204A72"/>
                </a:solidFill>
                <a:latin typeface="Arial" panose="020B0604020202020204"/>
              </a:rPr>
              <a:t>euro</a:t>
            </a:r>
            <a:r>
              <a:rPr lang="lv-LV" i="1" dirty="0">
                <a:solidFill>
                  <a:srgbClr val="204A72"/>
                </a:solidFill>
                <a:latin typeface="Arial" panose="020B0604020202020204"/>
              </a:rPr>
              <a:t>.</a:t>
            </a:r>
            <a:endParaRPr kumimoji="0" lang="en-LV" sz="1800" b="0" u="none" strike="noStrike" kern="1200" cap="none" spc="0" normalizeH="0" baseline="0" noProof="0" dirty="0">
              <a:ln>
                <a:noFill/>
              </a:ln>
              <a:solidFill>
                <a:srgbClr val="204A7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5543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F4DAFF-6F71-2BDF-D528-D4BBA96260E0}"/>
              </a:ext>
            </a:extLst>
          </p:cNvPr>
          <p:cNvSpPr txBox="1"/>
          <p:nvPr/>
        </p:nvSpPr>
        <p:spPr>
          <a:xfrm>
            <a:off x="1708030" y="600165"/>
            <a:ext cx="96960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srgbClr val="204A72"/>
                </a:solidFill>
                <a:effectLst/>
                <a:uLnTx/>
                <a:uFillTx/>
                <a:latin typeface="Arial" panose="020B0604020202020204"/>
                <a:ea typeface="+mn-ea"/>
                <a:cs typeface="+mn-cs"/>
              </a:rPr>
              <a:t>Nepietiekamā apjomā vai kvalitātē veiktās atjaunošanas darbības ietekmēs nākotnes </a:t>
            </a:r>
            <a:r>
              <a:rPr kumimoji="0" lang="lv-LV" sz="2400" b="1" i="0" u="none" strike="noStrike" kern="1200" cap="none" spc="0" normalizeH="0" baseline="0" noProof="0" dirty="0" err="1">
                <a:ln>
                  <a:noFill/>
                </a:ln>
                <a:solidFill>
                  <a:srgbClr val="204A72"/>
                </a:solidFill>
                <a:effectLst/>
                <a:uLnTx/>
                <a:uFillTx/>
                <a:latin typeface="Arial" panose="020B0604020202020204"/>
                <a:ea typeface="+mn-ea"/>
                <a:cs typeface="+mn-cs"/>
              </a:rPr>
              <a:t>me</a:t>
            </a:r>
            <a:r>
              <a:rPr lang="lv-LV" sz="2400" b="1" dirty="0" err="1">
                <a:solidFill>
                  <a:srgbClr val="204A72"/>
                </a:solidFill>
                <a:latin typeface="Arial" panose="020B0604020202020204"/>
              </a:rPr>
              <a:t>ža</a:t>
            </a:r>
            <a:r>
              <a:rPr lang="lv-LV" sz="2400" b="1" dirty="0">
                <a:solidFill>
                  <a:srgbClr val="204A72"/>
                </a:solidFill>
                <a:latin typeface="Arial" panose="020B0604020202020204"/>
              </a:rPr>
              <a:t> vērtību</a:t>
            </a:r>
            <a:endParaRPr kumimoji="0" lang="en-LV" sz="2400" b="1" i="0" u="none" strike="noStrike" kern="1200" cap="none" spc="0" normalizeH="0" baseline="0" noProof="0" dirty="0">
              <a:ln>
                <a:noFill/>
              </a:ln>
              <a:solidFill>
                <a:srgbClr val="204A72"/>
              </a:solidFill>
              <a:effectLst/>
              <a:uLnTx/>
              <a:uFillTx/>
              <a:latin typeface="Arial" panose="020B0604020202020204"/>
              <a:ea typeface="+mn-ea"/>
              <a:cs typeface="+mn-cs"/>
            </a:endParaRPr>
          </a:p>
        </p:txBody>
      </p:sp>
      <p:pic>
        <p:nvPicPr>
          <p:cNvPr id="4" name="Picture 3" descr="A field of grass and trees&#10;&#10;Description automatically generated">
            <a:extLst>
              <a:ext uri="{FF2B5EF4-FFF2-40B4-BE49-F238E27FC236}">
                <a16:creationId xmlns:a16="http://schemas.microsoft.com/office/drawing/2014/main" id="{2B943753-4A64-901B-336E-9C05B2A347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20798" y="1971651"/>
            <a:ext cx="4286249" cy="3205270"/>
          </a:xfrm>
          <a:prstGeom prst="rect">
            <a:avLst/>
          </a:prstGeom>
        </p:spPr>
      </p:pic>
      <p:pic>
        <p:nvPicPr>
          <p:cNvPr id="5" name="Picture 4" descr="A grass and trees in the background&#10;&#10;Description automatically generated">
            <a:extLst>
              <a:ext uri="{FF2B5EF4-FFF2-40B4-BE49-F238E27FC236}">
                <a16:creationId xmlns:a16="http://schemas.microsoft.com/office/drawing/2014/main" id="{0450571D-3E1D-ECAA-12C5-EEE3122F3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82270" y="1909829"/>
            <a:ext cx="4286251" cy="3328913"/>
          </a:xfrm>
          <a:prstGeom prst="rect">
            <a:avLst/>
          </a:prstGeom>
        </p:spPr>
      </p:pic>
      <p:pic>
        <p:nvPicPr>
          <p:cNvPr id="7" name="Picture 6" descr="A forest with trees and bushes&#10;&#10;Description automatically generated with medium confidence">
            <a:extLst>
              <a:ext uri="{FF2B5EF4-FFF2-40B4-BE49-F238E27FC236}">
                <a16:creationId xmlns:a16="http://schemas.microsoft.com/office/drawing/2014/main" id="{A580B6FC-11E4-65C5-95C9-952FF3E226C2}"/>
              </a:ext>
            </a:extLst>
          </p:cNvPr>
          <p:cNvPicPr>
            <a:picLocks noChangeAspect="1"/>
          </p:cNvPicPr>
          <p:nvPr/>
        </p:nvPicPr>
        <p:blipFill>
          <a:blip r:embed="rId4"/>
          <a:stretch>
            <a:fillRect/>
          </a:stretch>
        </p:blipFill>
        <p:spPr>
          <a:xfrm>
            <a:off x="8135593" y="1431160"/>
            <a:ext cx="3268528" cy="4286250"/>
          </a:xfrm>
          <a:prstGeom prst="rect">
            <a:avLst/>
          </a:prstGeom>
        </p:spPr>
      </p:pic>
    </p:spTree>
    <p:extLst>
      <p:ext uri="{BB962C8B-B14F-4D97-AF65-F5344CB8AC3E}">
        <p14:creationId xmlns:p14="http://schemas.microsoft.com/office/powerpoint/2010/main" val="3102968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6BB452-2E8D-2F82-17EB-7B77B268E7F9}"/>
              </a:ext>
            </a:extLst>
          </p:cNvPr>
          <p:cNvSpPr>
            <a:spLocks noGrp="1"/>
          </p:cNvSpPr>
          <p:nvPr>
            <p:ph type="body" sz="quarter" idx="10"/>
          </p:nvPr>
        </p:nvSpPr>
        <p:spPr>
          <a:xfrm>
            <a:off x="1712912" y="1595049"/>
            <a:ext cx="8766175" cy="4254500"/>
          </a:xfrm>
        </p:spPr>
        <p:txBody>
          <a:bodyPr/>
          <a:lstStyle/>
          <a:p>
            <a:r>
              <a:rPr lang="lv-LV" sz="9600" b="1" dirty="0"/>
              <a:t>Jaunaudžu kopšana</a:t>
            </a:r>
          </a:p>
          <a:p>
            <a:endParaRPr lang="lv-LV" dirty="0"/>
          </a:p>
        </p:txBody>
      </p:sp>
    </p:spTree>
    <p:extLst>
      <p:ext uri="{BB962C8B-B14F-4D97-AF65-F5344CB8AC3E}">
        <p14:creationId xmlns:p14="http://schemas.microsoft.com/office/powerpoint/2010/main" val="2395397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7EE4665-9360-DC49-AB98-A5EC4EF75EA3}"/>
              </a:ext>
            </a:extLst>
          </p:cNvPr>
          <p:cNvSpPr>
            <a:spLocks noGrp="1"/>
          </p:cNvSpPr>
          <p:nvPr>
            <p:ph type="body" sz="quarter" idx="10"/>
          </p:nvPr>
        </p:nvSpPr>
        <p:spPr>
          <a:xfrm>
            <a:off x="3210827" y="2723758"/>
            <a:ext cx="6040170" cy="720233"/>
          </a:xfrm>
        </p:spPr>
        <p:txBody>
          <a:bodyPr>
            <a:noAutofit/>
          </a:bodyPr>
          <a:lstStyle/>
          <a:p>
            <a:r>
              <a:rPr lang="en-LV" sz="4800" dirty="0"/>
              <a:t>Motivācija un revīzijas mērķis</a:t>
            </a:r>
          </a:p>
        </p:txBody>
      </p:sp>
      <p:grpSp>
        <p:nvGrpSpPr>
          <p:cNvPr id="4" name="Group 3">
            <a:extLst>
              <a:ext uri="{FF2B5EF4-FFF2-40B4-BE49-F238E27FC236}">
                <a16:creationId xmlns:a16="http://schemas.microsoft.com/office/drawing/2014/main" id="{66442067-1A6B-BB46-BF8C-DBF3DE934868}"/>
              </a:ext>
            </a:extLst>
          </p:cNvPr>
          <p:cNvGrpSpPr/>
          <p:nvPr/>
        </p:nvGrpSpPr>
        <p:grpSpPr>
          <a:xfrm>
            <a:off x="1186004" y="958602"/>
            <a:ext cx="4783841" cy="3891987"/>
            <a:chOff x="1051092" y="943611"/>
            <a:chExt cx="4783841" cy="3891987"/>
          </a:xfrm>
        </p:grpSpPr>
        <p:sp>
          <p:nvSpPr>
            <p:cNvPr id="5" name="Arc 4">
              <a:extLst>
                <a:ext uri="{FF2B5EF4-FFF2-40B4-BE49-F238E27FC236}">
                  <a16:creationId xmlns:a16="http://schemas.microsoft.com/office/drawing/2014/main" id="{2611AC56-8996-024C-A8DA-06D312CF2811}"/>
                </a:ext>
              </a:extLst>
            </p:cNvPr>
            <p:cNvSpPr/>
            <p:nvPr/>
          </p:nvSpPr>
          <p:spPr>
            <a:xfrm rot="1458614">
              <a:off x="3101672" y="1645137"/>
              <a:ext cx="2733261" cy="3190461"/>
            </a:xfrm>
            <a:prstGeom prst="arc">
              <a:avLst>
                <a:gd name="adj1" fmla="val 16200000"/>
                <a:gd name="adj2" fmla="val 18506223"/>
              </a:avLst>
            </a:prstGeom>
            <a:ln w="34925">
              <a:solidFill>
                <a:schemeClr val="bg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LV"/>
            </a:p>
          </p:txBody>
        </p:sp>
        <p:sp>
          <p:nvSpPr>
            <p:cNvPr id="6" name="TextBox 5">
              <a:extLst>
                <a:ext uri="{FF2B5EF4-FFF2-40B4-BE49-F238E27FC236}">
                  <a16:creationId xmlns:a16="http://schemas.microsoft.com/office/drawing/2014/main" id="{C1E752CB-7ABD-134C-8929-1D9581A621A0}"/>
                </a:ext>
              </a:extLst>
            </p:cNvPr>
            <p:cNvSpPr txBox="1"/>
            <p:nvPr/>
          </p:nvSpPr>
          <p:spPr>
            <a:xfrm>
              <a:off x="1051092" y="943611"/>
              <a:ext cx="3989845" cy="1477328"/>
            </a:xfrm>
            <a:prstGeom prst="rect">
              <a:avLst/>
            </a:prstGeom>
            <a:noFill/>
          </p:spPr>
          <p:txBody>
            <a:bodyPr wrap="square" rtlCol="0">
              <a:spAutoFit/>
            </a:bodyPr>
            <a:lstStyle/>
            <a:p>
              <a:pPr algn="just"/>
              <a:r>
                <a:rPr lang="lv-LV" sz="1800" dirty="0">
                  <a:solidFill>
                    <a:schemeClr val="bg1"/>
                  </a:solidFill>
                  <a:effectLst/>
                  <a:latin typeface="+mj-lt"/>
                  <a:ea typeface="Aptos" panose="020B0004020202020204" pitchFamily="34" charset="0"/>
                </a:rPr>
                <a:t>Meža audzēšana ir ilgtermiņa process 60 līdz 100 gadu garumā, kas prasa atbilstošu rīcību ar ilgtermiņa redzējumu šī publiskā aktīva pārvaldīšanā</a:t>
              </a:r>
              <a:r>
                <a:rPr lang="lv-LV" sz="1800" dirty="0">
                  <a:effectLst/>
                  <a:latin typeface="Calibri" panose="020F0502020204030204" pitchFamily="34" charset="0"/>
                  <a:ea typeface="Aptos" panose="020B0004020202020204" pitchFamily="34" charset="0"/>
                </a:rPr>
                <a:t>.</a:t>
              </a:r>
            </a:p>
          </p:txBody>
        </p:sp>
      </p:grpSp>
      <p:grpSp>
        <p:nvGrpSpPr>
          <p:cNvPr id="7" name="Group 6">
            <a:extLst>
              <a:ext uri="{FF2B5EF4-FFF2-40B4-BE49-F238E27FC236}">
                <a16:creationId xmlns:a16="http://schemas.microsoft.com/office/drawing/2014/main" id="{42B98A26-9703-054F-BAF4-A619C71C6B00}"/>
              </a:ext>
            </a:extLst>
          </p:cNvPr>
          <p:cNvGrpSpPr/>
          <p:nvPr/>
        </p:nvGrpSpPr>
        <p:grpSpPr>
          <a:xfrm>
            <a:off x="5307602" y="1918322"/>
            <a:ext cx="5851625" cy="4071126"/>
            <a:chOff x="5172690" y="1903331"/>
            <a:chExt cx="5851625" cy="4071126"/>
          </a:xfrm>
        </p:grpSpPr>
        <p:sp>
          <p:nvSpPr>
            <p:cNvPr id="8" name="TextBox 7">
              <a:extLst>
                <a:ext uri="{FF2B5EF4-FFF2-40B4-BE49-F238E27FC236}">
                  <a16:creationId xmlns:a16="http://schemas.microsoft.com/office/drawing/2014/main" id="{668E3D3F-8C5D-B140-8335-F28CD7AFC9CB}"/>
                </a:ext>
              </a:extLst>
            </p:cNvPr>
            <p:cNvSpPr txBox="1"/>
            <p:nvPr/>
          </p:nvSpPr>
          <p:spPr>
            <a:xfrm>
              <a:off x="6539320" y="4718151"/>
              <a:ext cx="4484995" cy="1256306"/>
            </a:xfrm>
            <a:prstGeom prst="rect">
              <a:avLst/>
            </a:prstGeom>
            <a:noFill/>
          </p:spPr>
          <p:txBody>
            <a:bodyPr wrap="square" rtlCol="0">
              <a:spAutoFit/>
            </a:bodyPr>
            <a:lstStyle/>
            <a:p>
              <a:pPr algn="just">
                <a:lnSpc>
                  <a:spcPct val="107000"/>
                </a:lnSpc>
                <a:spcAft>
                  <a:spcPts val="800"/>
                </a:spcAft>
              </a:pPr>
              <a:r>
                <a:rPr lang="lv-LV" sz="1800" dirty="0">
                  <a:solidFill>
                    <a:schemeClr val="bg1"/>
                  </a:solidFill>
                  <a:effectLst/>
                  <a:latin typeface="+mj-lt"/>
                  <a:ea typeface="MS Mincho" panose="02020609040205080304" pitchFamily="49" charset="-128"/>
                  <a:cs typeface="Times New Roman" panose="02020603050405020304" pitchFamily="18" charset="0"/>
                </a:rPr>
                <a:t>Izvērtēt, vai pašvaldības saimnieciski rīkojas ar meža resursiem un vai </a:t>
              </a:r>
              <a:r>
                <a:rPr lang="lv-LV" dirty="0">
                  <a:solidFill>
                    <a:schemeClr val="bg1"/>
                  </a:solidFill>
                  <a:latin typeface="+mj-lt"/>
                  <a:ea typeface="MS Mincho" panose="02020609040205080304" pitchFamily="49" charset="-128"/>
                  <a:cs typeface="Times New Roman" panose="02020603050405020304" pitchFamily="18" charset="0"/>
                </a:rPr>
                <a:t>saņem maksimālu labumu no šo publisko aktīvu pārvaldības</a:t>
              </a:r>
              <a:endParaRPr lang="lv-LV" sz="18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9" name="Arc 8">
              <a:extLst>
                <a:ext uri="{FF2B5EF4-FFF2-40B4-BE49-F238E27FC236}">
                  <a16:creationId xmlns:a16="http://schemas.microsoft.com/office/drawing/2014/main" id="{0FEA1FB9-6FB4-1A4C-A155-877FB7D31ACF}"/>
                </a:ext>
              </a:extLst>
            </p:cNvPr>
            <p:cNvSpPr/>
            <p:nvPr/>
          </p:nvSpPr>
          <p:spPr>
            <a:xfrm rot="11554674">
              <a:off x="5172690" y="1903331"/>
              <a:ext cx="2733261" cy="3190461"/>
            </a:xfrm>
            <a:prstGeom prst="arc">
              <a:avLst>
                <a:gd name="adj1" fmla="val 16200000"/>
                <a:gd name="adj2" fmla="val 18506223"/>
              </a:avLst>
            </a:prstGeom>
            <a:ln w="34925">
              <a:solidFill>
                <a:schemeClr val="bg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LV"/>
            </a:p>
          </p:txBody>
        </p:sp>
      </p:grpSp>
      <p:grpSp>
        <p:nvGrpSpPr>
          <p:cNvPr id="10" name="Group 9">
            <a:extLst>
              <a:ext uri="{FF2B5EF4-FFF2-40B4-BE49-F238E27FC236}">
                <a16:creationId xmlns:a16="http://schemas.microsoft.com/office/drawing/2014/main" id="{B47C0FF7-CBB9-E149-BF38-DC440AD26377}"/>
              </a:ext>
            </a:extLst>
          </p:cNvPr>
          <p:cNvGrpSpPr/>
          <p:nvPr/>
        </p:nvGrpSpPr>
        <p:grpSpPr>
          <a:xfrm>
            <a:off x="676406" y="1"/>
            <a:ext cx="916088" cy="883577"/>
            <a:chOff x="676406" y="1"/>
            <a:chExt cx="916088" cy="883577"/>
          </a:xfrm>
        </p:grpSpPr>
        <p:sp>
          <p:nvSpPr>
            <p:cNvPr id="11" name="Rectangle 10">
              <a:extLst>
                <a:ext uri="{FF2B5EF4-FFF2-40B4-BE49-F238E27FC236}">
                  <a16:creationId xmlns:a16="http://schemas.microsoft.com/office/drawing/2014/main" id="{6DA0C6AE-D920-9441-BFCD-F9F329140AFE}"/>
                </a:ext>
              </a:extLst>
            </p:cNvPr>
            <p:cNvSpPr/>
            <p:nvPr/>
          </p:nvSpPr>
          <p:spPr>
            <a:xfrm>
              <a:off x="676406" y="1"/>
              <a:ext cx="916088" cy="883577"/>
            </a:xfrm>
            <a:prstGeom prst="rect">
              <a:avLst/>
            </a:prstGeom>
            <a:solidFill>
              <a:srgbClr val="204B7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pic>
          <p:nvPicPr>
            <p:cNvPr id="12" name="Picture 11" descr="Text&#10;&#10;Description automatically generated">
              <a:extLst>
                <a:ext uri="{FF2B5EF4-FFF2-40B4-BE49-F238E27FC236}">
                  <a16:creationId xmlns:a16="http://schemas.microsoft.com/office/drawing/2014/main" id="{0B6E2262-A62E-1E47-BA66-C3096BAF9EB2}"/>
                </a:ext>
              </a:extLst>
            </p:cNvPr>
            <p:cNvPicPr>
              <a:picLocks noChangeAspect="1"/>
            </p:cNvPicPr>
            <p:nvPr/>
          </p:nvPicPr>
          <p:blipFill>
            <a:blip r:embed="rId2"/>
            <a:stretch>
              <a:fillRect/>
            </a:stretch>
          </p:blipFill>
          <p:spPr>
            <a:xfrm>
              <a:off x="766526" y="112735"/>
              <a:ext cx="712953" cy="654989"/>
            </a:xfrm>
            <a:prstGeom prst="rect">
              <a:avLst/>
            </a:prstGeom>
          </p:spPr>
        </p:pic>
      </p:grpSp>
    </p:spTree>
    <p:extLst>
      <p:ext uri="{BB962C8B-B14F-4D97-AF65-F5344CB8AC3E}">
        <p14:creationId xmlns:p14="http://schemas.microsoft.com/office/powerpoint/2010/main" val="3096757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752F5A-D4D4-C91E-AC0D-FF6C133DBF05}"/>
              </a:ext>
            </a:extLst>
          </p:cNvPr>
          <p:cNvSpPr>
            <a:spLocks noGrp="1"/>
          </p:cNvSpPr>
          <p:nvPr>
            <p:ph type="body" sz="quarter" idx="10"/>
          </p:nvPr>
        </p:nvSpPr>
        <p:spPr>
          <a:xfrm>
            <a:off x="949623" y="1216322"/>
            <a:ext cx="10292751" cy="5098211"/>
          </a:xfrm>
        </p:spPr>
        <p:txBody>
          <a:bodyPr>
            <a:normAutofit lnSpcReduction="10000"/>
          </a:bodyPr>
          <a:lstStyle/>
          <a:p>
            <a:pPr marL="342900" indent="-342900" algn="just">
              <a:buFont typeface="Wingdings" panose="05000000000000000000" pitchFamily="2" charset="2"/>
              <a:buChar char="v"/>
            </a:pPr>
            <a:r>
              <a:rPr lang="lv-LV" dirty="0"/>
              <a:t>Produktīvu un kvalitatīvu mežu veidošanai.</a:t>
            </a:r>
          </a:p>
          <a:p>
            <a:pPr marL="342900" indent="-342900" algn="just">
              <a:buFont typeface="Wingdings" panose="05000000000000000000" pitchFamily="2" charset="2"/>
              <a:buChar char="v"/>
            </a:pPr>
            <a:r>
              <a:rPr lang="lv-LV" dirty="0"/>
              <a:t>Jāveic gan dabiski, gan mākslīgi atjaunotajos mežos.</a:t>
            </a:r>
          </a:p>
          <a:p>
            <a:pPr marL="342900" indent="-342900" algn="just">
              <a:buFont typeface="Wingdings" panose="05000000000000000000" pitchFamily="2" charset="2"/>
              <a:buChar char="v"/>
            </a:pPr>
            <a:r>
              <a:rPr lang="lv-LV" dirty="0"/>
              <a:t>Pirmajos piecos gados – agrotehniskā kopšana, jāveic atbilstoši apstākļiem – pat līdz trīs reizēm sezonā. Pozitīvā ietekme – samazinās jauno koku bojāeja:</a:t>
            </a:r>
          </a:p>
          <a:p>
            <a:pPr marL="1143000" lvl="1" indent="-457200" algn="just">
              <a:buFontTx/>
              <a:buChar char="-"/>
            </a:pPr>
            <a:r>
              <a:rPr lang="lv-LV" sz="2400" dirty="0">
                <a:solidFill>
                  <a:srgbClr val="204A72"/>
                </a:solidFill>
              </a:rPr>
              <a:t>četras reizes – priežu un bērzu stādījumos,</a:t>
            </a:r>
          </a:p>
          <a:p>
            <a:pPr marL="1143000" lvl="1" indent="-457200" algn="just">
              <a:buFontTx/>
              <a:buChar char="-"/>
            </a:pPr>
            <a:r>
              <a:rPr lang="lv-LV" sz="2400" dirty="0">
                <a:solidFill>
                  <a:srgbClr val="204A72"/>
                </a:solidFill>
              </a:rPr>
              <a:t>divas reizes– egļu stādījumos.</a:t>
            </a:r>
          </a:p>
          <a:p>
            <a:pPr marL="342900" indent="-342900" algn="just">
              <a:buFont typeface="Wingdings" panose="05000000000000000000" pitchFamily="2" charset="2"/>
              <a:buChar char="v"/>
            </a:pPr>
            <a:r>
              <a:rPr lang="lv-LV" dirty="0"/>
              <a:t>Pareizi un savlaicīgi koptas jaunaudzes samazina meža audzēšana ciklu līdz pat 20 gadiem.</a:t>
            </a:r>
          </a:p>
          <a:p>
            <a:pPr marL="342900" indent="-342900" algn="just">
              <a:buFont typeface="Wingdings" panose="05000000000000000000" pitchFamily="2" charset="2"/>
              <a:buChar char="v"/>
            </a:pPr>
            <a:r>
              <a:rPr lang="lv-LV" dirty="0"/>
              <a:t>Koki izaug taisnākiem un resnākiem stumbriem palielinot nākotnes meža ražību.</a:t>
            </a:r>
          </a:p>
          <a:p>
            <a:pPr marL="342900" indent="-342900" algn="just">
              <a:buFont typeface="Wingdings" panose="05000000000000000000" pitchFamily="2" charset="2"/>
              <a:buChar char="v"/>
            </a:pPr>
            <a:r>
              <a:rPr lang="lv-LV" dirty="0"/>
              <a:t>Jaunaudzēs jānodrošina aizsardzība pret pārnadžu radītiem bojājumiem.</a:t>
            </a:r>
          </a:p>
          <a:p>
            <a:endParaRPr lang="lv-LV" dirty="0"/>
          </a:p>
        </p:txBody>
      </p:sp>
      <p:sp>
        <p:nvSpPr>
          <p:cNvPr id="3" name="TextBox 2">
            <a:extLst>
              <a:ext uri="{FF2B5EF4-FFF2-40B4-BE49-F238E27FC236}">
                <a16:creationId xmlns:a16="http://schemas.microsoft.com/office/drawing/2014/main" id="{CBB085AA-7212-3644-2862-CD921FB11ACC}"/>
              </a:ext>
            </a:extLst>
          </p:cNvPr>
          <p:cNvSpPr txBox="1"/>
          <p:nvPr/>
        </p:nvSpPr>
        <p:spPr>
          <a:xfrm>
            <a:off x="1610703" y="570605"/>
            <a:ext cx="8970589" cy="461665"/>
          </a:xfrm>
          <a:prstGeom prst="rect">
            <a:avLst/>
          </a:prstGeom>
          <a:noFill/>
        </p:spPr>
        <p:txBody>
          <a:bodyPr wrap="square" rtlCol="0">
            <a:spAutoFit/>
          </a:bodyPr>
          <a:lstStyle/>
          <a:p>
            <a:pPr>
              <a:defRPr/>
            </a:pPr>
            <a:r>
              <a:rPr lang="lv-LV" sz="2400" b="1" dirty="0">
                <a:solidFill>
                  <a:srgbClr val="204A72"/>
                </a:solidFill>
                <a:latin typeface="Arial" panose="020B0604020202020204"/>
              </a:rPr>
              <a:t>Atbilstošas un pareizas jaunaudžu kopšanas nozīmīgums</a:t>
            </a:r>
          </a:p>
        </p:txBody>
      </p:sp>
    </p:spTree>
    <p:extLst>
      <p:ext uri="{BB962C8B-B14F-4D97-AF65-F5344CB8AC3E}">
        <p14:creationId xmlns:p14="http://schemas.microsoft.com/office/powerpoint/2010/main" val="44180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312D068-6329-1C4A-9684-41CAAF888F24}"/>
              </a:ext>
            </a:extLst>
          </p:cNvPr>
          <p:cNvSpPr txBox="1"/>
          <p:nvPr/>
        </p:nvSpPr>
        <p:spPr>
          <a:xfrm>
            <a:off x="2353901" y="600165"/>
            <a:ext cx="8704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srgbClr val="204A72"/>
                </a:solidFill>
                <a:effectLst/>
                <a:uLnTx/>
                <a:uFillTx/>
                <a:latin typeface="Arial" panose="020B0604020202020204"/>
                <a:ea typeface="+mn-ea"/>
                <a:cs typeface="+mn-cs"/>
              </a:rPr>
              <a:t>Jaunaudžu kopšanu </a:t>
            </a:r>
            <a:r>
              <a:rPr lang="lv-LV" sz="2400" b="1" dirty="0">
                <a:solidFill>
                  <a:srgbClr val="204A72"/>
                </a:solidFill>
                <a:latin typeface="Arial" panose="020B0604020202020204"/>
              </a:rPr>
              <a:t>jāveic </a:t>
            </a:r>
            <a:r>
              <a:rPr kumimoji="0" lang="lv-LV" sz="2400" b="1" i="0" u="none" strike="noStrike" kern="1200" cap="none" spc="0" normalizeH="0" baseline="0" noProof="0" dirty="0">
                <a:ln>
                  <a:noFill/>
                </a:ln>
                <a:solidFill>
                  <a:srgbClr val="204A72"/>
                </a:solidFill>
                <a:effectLst/>
                <a:uLnTx/>
                <a:uFillTx/>
                <a:latin typeface="Arial" panose="020B0604020202020204"/>
                <a:ea typeface="+mn-ea"/>
                <a:cs typeface="+mn-cs"/>
              </a:rPr>
              <a:t>pietiekošā apjomā</a:t>
            </a:r>
            <a:endParaRPr kumimoji="0" lang="en-LV" sz="2400" b="1" i="0" u="none" strike="noStrike" kern="1200" cap="none" spc="0" normalizeH="0" baseline="0" noProof="0" dirty="0">
              <a:ln>
                <a:noFill/>
              </a:ln>
              <a:solidFill>
                <a:srgbClr val="204A72"/>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C17BFD98-6CD8-9A47-B036-AD556B82241F}"/>
              </a:ext>
            </a:extLst>
          </p:cNvPr>
          <p:cNvSpPr txBox="1"/>
          <p:nvPr/>
        </p:nvSpPr>
        <p:spPr>
          <a:xfrm>
            <a:off x="5409129" y="2578800"/>
            <a:ext cx="5567866" cy="1020921"/>
          </a:xfrm>
          <a:prstGeom prst="rect">
            <a:avLst/>
          </a:prstGeom>
          <a:solidFill>
            <a:srgbClr val="F9C54C"/>
          </a:solidFill>
        </p:spPr>
        <p:txBody>
          <a:bodyPr wrap="square" rtlCol="0">
            <a:spAutoFit/>
          </a:bodyPr>
          <a:lstStyle/>
          <a:p>
            <a:pPr lvl="0" algn="just">
              <a:lnSpc>
                <a:spcPct val="115000"/>
              </a:lnSpc>
              <a:spcAft>
                <a:spcPts val="600"/>
              </a:spcAft>
            </a:pPr>
            <a:r>
              <a:rPr lang="lv-LV" dirty="0">
                <a:solidFill>
                  <a:srgbClr val="204A72"/>
                </a:solidFill>
                <a:latin typeface="Arial" panose="020B0604020202020204"/>
                <a:ea typeface="Times New Roman" panose="02020603050405020304" pitchFamily="18" charset="0"/>
              </a:rPr>
              <a:t>A</a:t>
            </a:r>
            <a:r>
              <a:rPr kumimoji="0" lang="lv-LV" sz="1800" b="0" i="0" u="none" strike="noStrike" kern="1200" cap="none" spc="0" normalizeH="0" baseline="0" noProof="0" dirty="0" err="1">
                <a:ln>
                  <a:noFill/>
                </a:ln>
                <a:solidFill>
                  <a:srgbClr val="204A72"/>
                </a:solidFill>
                <a:effectLst/>
                <a:uLnTx/>
                <a:uFillTx/>
                <a:latin typeface="Arial" panose="020B0604020202020204"/>
                <a:ea typeface="Times New Roman" panose="02020603050405020304" pitchFamily="18" charset="0"/>
                <a:cs typeface="+mn-cs"/>
              </a:rPr>
              <a:t>psekotajos</a:t>
            </a:r>
            <a:r>
              <a:rPr kumimoji="0" lang="lv-LV" sz="1800" b="0" i="0" u="none" strike="noStrike" kern="1200" cap="none" spc="0" normalizeH="0" baseline="0" noProof="0" dirty="0">
                <a:ln>
                  <a:noFill/>
                </a:ln>
                <a:solidFill>
                  <a:srgbClr val="204A72"/>
                </a:solidFill>
                <a:effectLst/>
                <a:uLnTx/>
                <a:uFillTx/>
                <a:latin typeface="Arial" panose="020B0604020202020204"/>
                <a:ea typeface="Times New Roman" panose="02020603050405020304" pitchFamily="18" charset="0"/>
                <a:cs typeface="+mn-cs"/>
              </a:rPr>
              <a:t> mežos </a:t>
            </a:r>
            <a:r>
              <a:rPr lang="lv-LV" dirty="0">
                <a:solidFill>
                  <a:srgbClr val="204A72"/>
                </a:solidFill>
                <a:ea typeface="Times New Roman" panose="02020603050405020304" pitchFamily="18" charset="0"/>
              </a:rPr>
              <a:t>121,34 ha platībā jaunaudžu kopšanā  nav nodrošināta  </a:t>
            </a:r>
            <a:r>
              <a:rPr kumimoji="0" lang="lv-LV" sz="1800" b="0" i="0" u="none" strike="noStrike" kern="1200" cap="none" spc="0" normalizeH="0" baseline="0" noProof="0" dirty="0">
                <a:ln>
                  <a:noFill/>
                </a:ln>
                <a:solidFill>
                  <a:srgbClr val="204A72"/>
                </a:solidFill>
                <a:effectLst/>
                <a:uLnTx/>
                <a:uFillTx/>
                <a:latin typeface="Arial" panose="020B0604020202020204"/>
                <a:ea typeface="Times New Roman" panose="02020603050405020304" pitchFamily="18" charset="0"/>
                <a:cs typeface="+mn-cs"/>
              </a:rPr>
              <a:t>pietiekoša kvalitāte, tai skaitā </a:t>
            </a:r>
            <a:r>
              <a:rPr lang="lv-LV" dirty="0">
                <a:solidFill>
                  <a:srgbClr val="204A72"/>
                </a:solidFill>
                <a:latin typeface="Arial" panose="020B0604020202020204"/>
              </a:rPr>
              <a:t>a</a:t>
            </a:r>
            <a:r>
              <a:rPr kumimoji="0" lang="lv-LV" sz="1800" b="0" i="0" u="none" strike="noStrike" kern="1200" cap="none" spc="0" normalizeH="0" baseline="0" noProof="0" dirty="0" err="1">
                <a:ln>
                  <a:noFill/>
                </a:ln>
                <a:solidFill>
                  <a:srgbClr val="204A72"/>
                </a:solidFill>
                <a:effectLst/>
                <a:uLnTx/>
                <a:uFillTx/>
                <a:latin typeface="Arial" panose="020B0604020202020204"/>
                <a:ea typeface="+mn-ea"/>
                <a:cs typeface="+mn-cs"/>
              </a:rPr>
              <a:t>rī</a:t>
            </a:r>
            <a:r>
              <a:rPr kumimoji="0" lang="lv-LV" sz="1800" b="0" i="0" u="none" strike="noStrike" kern="1200" cap="none" spc="0" normalizeH="0" baseline="0" noProof="0" dirty="0">
                <a:ln>
                  <a:noFill/>
                </a:ln>
                <a:solidFill>
                  <a:srgbClr val="204A72"/>
                </a:solidFill>
                <a:effectLst/>
                <a:uLnTx/>
                <a:uFillTx/>
                <a:latin typeface="Arial" panose="020B0604020202020204"/>
                <a:ea typeface="+mn-ea"/>
                <a:cs typeface="+mn-cs"/>
              </a:rPr>
              <a:t> stādītajās jaunaudzēs.</a:t>
            </a:r>
            <a:endParaRPr kumimoji="0" lang="lv-LV" sz="1800" b="0" i="0" u="none" strike="noStrike" kern="1200" cap="none" spc="0" normalizeH="0" baseline="0" noProof="0" dirty="0">
              <a:ln>
                <a:noFill/>
              </a:ln>
              <a:solidFill>
                <a:srgbClr val="204A72"/>
              </a:solidFill>
              <a:effectLst/>
              <a:uLnTx/>
              <a:uFillTx/>
              <a:latin typeface="Arial" panose="020B0604020202020204"/>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150AE23C-C2F1-3348-9198-31C5D3CD1764}"/>
              </a:ext>
            </a:extLst>
          </p:cNvPr>
          <p:cNvSpPr txBox="1"/>
          <p:nvPr/>
        </p:nvSpPr>
        <p:spPr>
          <a:xfrm>
            <a:off x="5419493" y="3778695"/>
            <a:ext cx="5547138" cy="923330"/>
          </a:xfrm>
          <a:prstGeom prst="rect">
            <a:avLst/>
          </a:prstGeom>
          <a:solidFill>
            <a:srgbClr val="F9C54C"/>
          </a:solid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srgbClr val="204A72"/>
                </a:solidFill>
                <a:effectLst/>
                <a:uLnTx/>
                <a:uFillTx/>
                <a:latin typeface="Arial" panose="020B0604020202020204"/>
                <a:ea typeface="+mn-ea"/>
                <a:cs typeface="+mn-cs"/>
              </a:rPr>
              <a:t>Apsekotās jaunaudzes ir pārbiezinātas un tajās nav identificējama valdošā koku suga, bet pārsvarā dominē mīkstie lapu koki – baltalksnis un apse.</a:t>
            </a:r>
            <a:endParaRPr kumimoji="0" lang="en-LV" sz="1800" b="0" i="0" u="none" strike="noStrike" kern="1200" cap="none" spc="0" normalizeH="0" baseline="0" noProof="0" dirty="0">
              <a:ln>
                <a:noFill/>
              </a:ln>
              <a:solidFill>
                <a:srgbClr val="204A72"/>
              </a:solidFill>
              <a:effectLst/>
              <a:uLnTx/>
              <a:uFillTx/>
              <a:latin typeface="Arial" panose="020B0604020202020204"/>
              <a:ea typeface="+mn-ea"/>
              <a:cs typeface="+mn-cs"/>
            </a:endParaRPr>
          </a:p>
        </p:txBody>
      </p:sp>
      <p:pic>
        <p:nvPicPr>
          <p:cNvPr id="5" name="Picture 4" descr="A green field with trees&#10;&#10;Description automatically generated">
            <a:extLst>
              <a:ext uri="{FF2B5EF4-FFF2-40B4-BE49-F238E27FC236}">
                <a16:creationId xmlns:a16="http://schemas.microsoft.com/office/drawing/2014/main" id="{40FD318F-9908-6250-2548-50E1F3AF59FC}"/>
              </a:ext>
            </a:extLst>
          </p:cNvPr>
          <p:cNvPicPr>
            <a:picLocks noChangeAspect="1"/>
          </p:cNvPicPr>
          <p:nvPr/>
        </p:nvPicPr>
        <p:blipFill>
          <a:blip r:embed="rId2"/>
          <a:stretch>
            <a:fillRect/>
          </a:stretch>
        </p:blipFill>
        <p:spPr>
          <a:xfrm>
            <a:off x="1199497" y="1593668"/>
            <a:ext cx="3740752" cy="3970370"/>
          </a:xfrm>
          <a:prstGeom prst="rect">
            <a:avLst/>
          </a:prstGeom>
        </p:spPr>
      </p:pic>
      <p:sp>
        <p:nvSpPr>
          <p:cNvPr id="3" name="TextBox 2">
            <a:extLst>
              <a:ext uri="{FF2B5EF4-FFF2-40B4-BE49-F238E27FC236}">
                <a16:creationId xmlns:a16="http://schemas.microsoft.com/office/drawing/2014/main" id="{8755B013-961B-AF21-43D8-ABBDF588331C}"/>
              </a:ext>
            </a:extLst>
          </p:cNvPr>
          <p:cNvSpPr txBox="1"/>
          <p:nvPr/>
        </p:nvSpPr>
        <p:spPr>
          <a:xfrm>
            <a:off x="5419493" y="1752380"/>
            <a:ext cx="554713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dirty="0">
                <a:solidFill>
                  <a:srgbClr val="204A72"/>
                </a:solidFill>
                <a:latin typeface="Arial" panose="020B0604020202020204"/>
              </a:rPr>
              <a:t>J</a:t>
            </a:r>
            <a:r>
              <a:rPr kumimoji="0" lang="lv-LV" sz="1800" b="0" i="0" u="none" strike="noStrike" kern="1200" cap="none" spc="0" normalizeH="0" baseline="0" noProof="0" dirty="0" err="1">
                <a:ln>
                  <a:noFill/>
                </a:ln>
                <a:solidFill>
                  <a:srgbClr val="204A72"/>
                </a:solidFill>
                <a:effectLst/>
                <a:uLnTx/>
                <a:uFillTx/>
                <a:latin typeface="Arial" panose="020B0604020202020204"/>
                <a:ea typeface="+mn-ea"/>
                <a:cs typeface="+mn-cs"/>
              </a:rPr>
              <a:t>aunaudzes</a:t>
            </a:r>
            <a:r>
              <a:rPr kumimoji="0" lang="lv-LV" sz="1800" b="0" i="0" u="none" strike="noStrike" kern="1200" cap="none" spc="0" normalizeH="0" baseline="0" noProof="0" dirty="0">
                <a:ln>
                  <a:noFill/>
                </a:ln>
                <a:solidFill>
                  <a:srgbClr val="204A72"/>
                </a:solidFill>
                <a:effectLst/>
                <a:uLnTx/>
                <a:uFillTx/>
                <a:latin typeface="Arial" panose="020B0604020202020204"/>
                <a:ea typeface="+mn-ea"/>
                <a:cs typeface="+mn-cs"/>
              </a:rPr>
              <a:t> izkopj divas reizes mazākā apjomā kā atjaunotās meža platības.</a:t>
            </a:r>
            <a:endParaRPr kumimoji="0" lang="en-LV" sz="1800" b="0" i="0" u="none" strike="noStrike" kern="1200" cap="none" spc="0" normalizeH="0" baseline="0" noProof="0" dirty="0">
              <a:ln>
                <a:noFill/>
              </a:ln>
              <a:solidFill>
                <a:srgbClr val="204A72"/>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6FAEFFD6-9240-D7D1-29D1-CFDEAFB37C27}"/>
              </a:ext>
            </a:extLst>
          </p:cNvPr>
          <p:cNvSpPr txBox="1"/>
          <p:nvPr/>
        </p:nvSpPr>
        <p:spPr>
          <a:xfrm>
            <a:off x="5459563" y="4770632"/>
            <a:ext cx="5547138" cy="369332"/>
          </a:xfrm>
          <a:prstGeom prst="rect">
            <a:avLst/>
          </a:prstGeom>
          <a:solidFill>
            <a:srgbClr val="F9C54C"/>
          </a:solid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LV" sz="1800" b="0" i="0" u="none" strike="noStrike" kern="1200" cap="none" spc="0" normalizeH="0" baseline="0" noProof="0" dirty="0">
              <a:ln>
                <a:noFill/>
              </a:ln>
              <a:solidFill>
                <a:srgbClr val="204A72"/>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7340E35B-5678-E138-9BAA-CB2DD23C50EA}"/>
              </a:ext>
            </a:extLst>
          </p:cNvPr>
          <p:cNvSpPr txBox="1"/>
          <p:nvPr/>
        </p:nvSpPr>
        <p:spPr>
          <a:xfrm>
            <a:off x="5409129" y="4880999"/>
            <a:ext cx="554713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dirty="0">
                <a:solidFill>
                  <a:srgbClr val="204A72"/>
                </a:solidFill>
                <a:latin typeface="Arial" panose="020B0604020202020204"/>
              </a:rPr>
              <a:t>Arī agrotehniskā kopšana j</a:t>
            </a:r>
            <a:r>
              <a:rPr kumimoji="0" lang="lv-LV" sz="1800" b="0" i="0" u="none" strike="noStrike" kern="1200" cap="none" spc="0" normalizeH="0" baseline="0" noProof="0" dirty="0" err="1">
                <a:ln>
                  <a:noFill/>
                </a:ln>
                <a:solidFill>
                  <a:srgbClr val="204A72"/>
                </a:solidFill>
                <a:effectLst/>
                <a:uLnTx/>
                <a:uFillTx/>
                <a:latin typeface="Arial" panose="020B0604020202020204"/>
                <a:ea typeface="+mn-ea"/>
                <a:cs typeface="+mn-cs"/>
              </a:rPr>
              <a:t>aunaudzēs</a:t>
            </a:r>
            <a:r>
              <a:rPr kumimoji="0" lang="lv-LV" sz="1800" b="0" i="0" u="none" strike="noStrike" kern="1200" cap="none" spc="0" normalizeH="0" baseline="0" noProof="0" dirty="0">
                <a:ln>
                  <a:noFill/>
                </a:ln>
                <a:solidFill>
                  <a:srgbClr val="204A72"/>
                </a:solidFill>
                <a:effectLst/>
                <a:uLnTx/>
                <a:uFillTx/>
                <a:latin typeface="Arial" panose="020B0604020202020204"/>
                <a:ea typeface="+mn-ea"/>
                <a:cs typeface="+mn-cs"/>
              </a:rPr>
              <a:t> netiek veikta pietiekošā apjomā.</a:t>
            </a:r>
            <a:endParaRPr kumimoji="0" lang="en-LV" sz="1800" b="0" i="0" u="none" strike="noStrike" kern="1200" cap="none" spc="0" normalizeH="0" baseline="0" noProof="0" dirty="0">
              <a:ln>
                <a:noFill/>
              </a:ln>
              <a:solidFill>
                <a:srgbClr val="204A7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86465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9FF9A6-4D67-EFB7-75CD-A611A69E4EC7}"/>
              </a:ext>
            </a:extLst>
          </p:cNvPr>
          <p:cNvSpPr txBox="1"/>
          <p:nvPr/>
        </p:nvSpPr>
        <p:spPr>
          <a:xfrm>
            <a:off x="2181373" y="478903"/>
            <a:ext cx="8704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srgbClr val="204A72"/>
                </a:solidFill>
                <a:effectLst/>
                <a:uLnTx/>
                <a:uFillTx/>
                <a:latin typeface="Arial" panose="020B0604020202020204"/>
                <a:ea typeface="+mn-ea"/>
                <a:cs typeface="+mn-cs"/>
              </a:rPr>
              <a:t>Nepietiekošā apjomā veikta stādīto jaunaudžu kopšana</a:t>
            </a:r>
            <a:endParaRPr kumimoji="0" lang="en-LV" sz="2400" b="1" i="0" u="none" strike="noStrike" kern="1200" cap="none" spc="0" normalizeH="0" baseline="0" noProof="0" dirty="0">
              <a:ln>
                <a:noFill/>
              </a:ln>
              <a:solidFill>
                <a:srgbClr val="204A72"/>
              </a:solidFill>
              <a:effectLst/>
              <a:uLnTx/>
              <a:uFillTx/>
              <a:latin typeface="Arial" panose="020B0604020202020204"/>
              <a:ea typeface="+mn-ea"/>
              <a:cs typeface="+mn-cs"/>
            </a:endParaRPr>
          </a:p>
        </p:txBody>
      </p:sp>
      <p:pic>
        <p:nvPicPr>
          <p:cNvPr id="4" name="Picture 3" descr="A forest with trees in the background&#10;&#10;Description automatically generated">
            <a:extLst>
              <a:ext uri="{FF2B5EF4-FFF2-40B4-BE49-F238E27FC236}">
                <a16:creationId xmlns:a16="http://schemas.microsoft.com/office/drawing/2014/main" id="{CA49B3EA-921C-5901-8761-2E97FE96A2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7495" y="1890179"/>
            <a:ext cx="4886424" cy="3229725"/>
          </a:xfrm>
          <a:prstGeom prst="rect">
            <a:avLst/>
          </a:prstGeom>
        </p:spPr>
      </p:pic>
      <p:pic>
        <p:nvPicPr>
          <p:cNvPr id="5" name="Picture 4" descr="A green plants in a field&#10;&#10;Description automatically generated">
            <a:extLst>
              <a:ext uri="{FF2B5EF4-FFF2-40B4-BE49-F238E27FC236}">
                <a16:creationId xmlns:a16="http://schemas.microsoft.com/office/drawing/2014/main" id="{93FA33E6-0894-36DF-EC0A-D4FEC67B6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34106" y="1890178"/>
            <a:ext cx="4886424" cy="3229726"/>
          </a:xfrm>
          <a:prstGeom prst="rect">
            <a:avLst/>
          </a:prstGeom>
        </p:spPr>
      </p:pic>
      <p:pic>
        <p:nvPicPr>
          <p:cNvPr id="7" name="Picture 6" descr="A group of trees with grass and plants&#10;&#10;Description automatically generated">
            <a:extLst>
              <a:ext uri="{FF2B5EF4-FFF2-40B4-BE49-F238E27FC236}">
                <a16:creationId xmlns:a16="http://schemas.microsoft.com/office/drawing/2014/main" id="{674C64BF-F32B-E3F0-6DA3-9277F1379215}"/>
              </a:ext>
            </a:extLst>
          </p:cNvPr>
          <p:cNvPicPr>
            <a:picLocks noChangeAspect="1"/>
          </p:cNvPicPr>
          <p:nvPr/>
        </p:nvPicPr>
        <p:blipFill>
          <a:blip r:embed="rId4"/>
          <a:stretch>
            <a:fillRect/>
          </a:stretch>
        </p:blipFill>
        <p:spPr>
          <a:xfrm>
            <a:off x="7919067" y="1061829"/>
            <a:ext cx="3229726" cy="4886425"/>
          </a:xfrm>
          <a:prstGeom prst="rect">
            <a:avLst/>
          </a:prstGeom>
        </p:spPr>
      </p:pic>
    </p:spTree>
    <p:extLst>
      <p:ext uri="{BB962C8B-B14F-4D97-AF65-F5344CB8AC3E}">
        <p14:creationId xmlns:p14="http://schemas.microsoft.com/office/powerpoint/2010/main" val="691810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DE2689-F97E-620E-6D53-51A162B09301}"/>
              </a:ext>
            </a:extLst>
          </p:cNvPr>
          <p:cNvSpPr txBox="1"/>
          <p:nvPr/>
        </p:nvSpPr>
        <p:spPr>
          <a:xfrm>
            <a:off x="1742536" y="478903"/>
            <a:ext cx="9696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srgbClr val="204A72"/>
                </a:solidFill>
                <a:effectLst/>
                <a:uLnTx/>
                <a:uFillTx/>
                <a:latin typeface="Arial" panose="020B0604020202020204"/>
                <a:ea typeface="+mn-ea"/>
                <a:cs typeface="+mn-cs"/>
              </a:rPr>
              <a:t>Nepietiekošā apjomā veikta dabiski atjaunoto </a:t>
            </a:r>
            <a:r>
              <a:rPr kumimoji="0" lang="lv-LV" sz="2400" b="1" i="0" u="none" strike="noStrike" kern="1200" cap="none" spc="0" normalizeH="0" baseline="0" noProof="0" dirty="0" err="1">
                <a:ln>
                  <a:noFill/>
                </a:ln>
                <a:solidFill>
                  <a:srgbClr val="204A72"/>
                </a:solidFill>
                <a:effectLst/>
                <a:uLnTx/>
                <a:uFillTx/>
                <a:latin typeface="Arial" panose="020B0604020202020204"/>
                <a:ea typeface="+mn-ea"/>
                <a:cs typeface="+mn-cs"/>
              </a:rPr>
              <a:t>jaunaud</a:t>
            </a:r>
            <a:r>
              <a:rPr lang="lv-LV" sz="2400" b="1" dirty="0" err="1">
                <a:solidFill>
                  <a:srgbClr val="204A72"/>
                </a:solidFill>
                <a:latin typeface="Arial" panose="020B0604020202020204"/>
              </a:rPr>
              <a:t>žu</a:t>
            </a:r>
            <a:r>
              <a:rPr lang="lv-LV" sz="2400" b="1" dirty="0">
                <a:solidFill>
                  <a:srgbClr val="204A72"/>
                </a:solidFill>
                <a:latin typeface="Arial" panose="020B0604020202020204"/>
              </a:rPr>
              <a:t> kopšana</a:t>
            </a:r>
            <a:endParaRPr kumimoji="0" lang="en-LV" sz="2400" b="1" i="0" u="none" strike="noStrike" kern="1200" cap="none" spc="0" normalizeH="0" baseline="0" noProof="0" dirty="0">
              <a:ln>
                <a:noFill/>
              </a:ln>
              <a:solidFill>
                <a:srgbClr val="204A72"/>
              </a:solidFill>
              <a:effectLst/>
              <a:uLnTx/>
              <a:uFillTx/>
              <a:latin typeface="Arial" panose="020B0604020202020204"/>
              <a:ea typeface="+mn-ea"/>
              <a:cs typeface="+mn-cs"/>
            </a:endParaRPr>
          </a:p>
        </p:txBody>
      </p:sp>
      <p:pic>
        <p:nvPicPr>
          <p:cNvPr id="4" name="Picture 3" descr="A forest with trees and plants&#10;&#10;Description automatically generated with medium confidence">
            <a:extLst>
              <a:ext uri="{FF2B5EF4-FFF2-40B4-BE49-F238E27FC236}">
                <a16:creationId xmlns:a16="http://schemas.microsoft.com/office/drawing/2014/main" id="{858FBD56-0B45-1035-5F1B-694AB7B238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2490" y="1787288"/>
            <a:ext cx="4692769" cy="3396903"/>
          </a:xfrm>
          <a:prstGeom prst="rect">
            <a:avLst/>
          </a:prstGeom>
        </p:spPr>
      </p:pic>
      <p:pic>
        <p:nvPicPr>
          <p:cNvPr id="5" name="Picture 4" descr="A group of trees in a forest&#10;&#10;Description automatically generated">
            <a:extLst>
              <a:ext uri="{FF2B5EF4-FFF2-40B4-BE49-F238E27FC236}">
                <a16:creationId xmlns:a16="http://schemas.microsoft.com/office/drawing/2014/main" id="{48A2A669-4657-6F1C-023D-AB0226BB3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59838" y="1787287"/>
            <a:ext cx="4692771" cy="3396903"/>
          </a:xfrm>
          <a:prstGeom prst="rect">
            <a:avLst/>
          </a:prstGeom>
        </p:spPr>
      </p:pic>
      <p:pic>
        <p:nvPicPr>
          <p:cNvPr id="7" name="Picture 6" descr="A forest with many trees&#10;&#10;Description automatically generated">
            <a:extLst>
              <a:ext uri="{FF2B5EF4-FFF2-40B4-BE49-F238E27FC236}">
                <a16:creationId xmlns:a16="http://schemas.microsoft.com/office/drawing/2014/main" id="{C90FD0A8-F08A-1729-2947-A9DEC0D1435F}"/>
              </a:ext>
            </a:extLst>
          </p:cNvPr>
          <p:cNvPicPr>
            <a:picLocks noChangeAspect="1"/>
          </p:cNvPicPr>
          <p:nvPr/>
        </p:nvPicPr>
        <p:blipFill>
          <a:blip r:embed="rId4"/>
          <a:stretch>
            <a:fillRect/>
          </a:stretch>
        </p:blipFill>
        <p:spPr>
          <a:xfrm>
            <a:off x="8125121" y="1139355"/>
            <a:ext cx="3396904" cy="4692770"/>
          </a:xfrm>
          <a:prstGeom prst="rect">
            <a:avLst/>
          </a:prstGeom>
        </p:spPr>
      </p:pic>
    </p:spTree>
    <p:extLst>
      <p:ext uri="{BB962C8B-B14F-4D97-AF65-F5344CB8AC3E}">
        <p14:creationId xmlns:p14="http://schemas.microsoft.com/office/powerpoint/2010/main" val="1858862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D6E215-FCF3-3638-8E14-4F13BE6F2CC4}"/>
              </a:ext>
            </a:extLst>
          </p:cNvPr>
          <p:cNvSpPr>
            <a:spLocks noGrp="1"/>
          </p:cNvSpPr>
          <p:nvPr>
            <p:ph type="body" sz="quarter" idx="10"/>
          </p:nvPr>
        </p:nvSpPr>
        <p:spPr>
          <a:xfrm>
            <a:off x="2109726" y="2173017"/>
            <a:ext cx="8766175" cy="3089095"/>
          </a:xfrm>
        </p:spPr>
        <p:txBody>
          <a:bodyPr>
            <a:noAutofit/>
          </a:bodyPr>
          <a:lstStyle/>
          <a:p>
            <a:r>
              <a:rPr lang="lv-LV" sz="5400" b="1" dirty="0"/>
              <a:t>Citas mežu apsaimniekošanā veicamās darbības</a:t>
            </a:r>
          </a:p>
        </p:txBody>
      </p:sp>
    </p:spTree>
    <p:extLst>
      <p:ext uri="{BB962C8B-B14F-4D97-AF65-F5344CB8AC3E}">
        <p14:creationId xmlns:p14="http://schemas.microsoft.com/office/powerpoint/2010/main" val="2980640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752F5A-D4D4-C91E-AC0D-FF6C133DBF05}"/>
              </a:ext>
            </a:extLst>
          </p:cNvPr>
          <p:cNvSpPr>
            <a:spLocks noGrp="1"/>
          </p:cNvSpPr>
          <p:nvPr>
            <p:ph type="body" sz="quarter" idx="10"/>
          </p:nvPr>
        </p:nvSpPr>
        <p:spPr>
          <a:xfrm>
            <a:off x="949623" y="1216322"/>
            <a:ext cx="10506256" cy="5098211"/>
          </a:xfrm>
        </p:spPr>
        <p:txBody>
          <a:bodyPr>
            <a:normAutofit fontScale="92500" lnSpcReduction="10000"/>
          </a:bodyPr>
          <a:lstStyle/>
          <a:p>
            <a:pPr marL="342900" indent="-342900" algn="just">
              <a:buFont typeface="Wingdings" panose="05000000000000000000" pitchFamily="2" charset="2"/>
              <a:buChar char="v"/>
            </a:pPr>
            <a:r>
              <a:rPr lang="lv-LV" b="1" dirty="0"/>
              <a:t>Funkcionējoša</a:t>
            </a:r>
            <a:r>
              <a:rPr lang="lv-LV" dirty="0"/>
              <a:t> meža </a:t>
            </a:r>
            <a:r>
              <a:rPr lang="lv-LV" b="1" dirty="0"/>
              <a:t>meliorācijas</a:t>
            </a:r>
            <a:r>
              <a:rPr lang="lv-LV" dirty="0"/>
              <a:t> sistēma palielina koksnes ražību vidēji </a:t>
            </a:r>
          </a:p>
          <a:p>
            <a:pPr algn="just"/>
            <a:r>
              <a:rPr lang="lv-LV" dirty="0"/>
              <a:t>2–3 m³/ha gadā:</a:t>
            </a:r>
          </a:p>
          <a:p>
            <a:pPr marL="1028700" lvl="1" indent="-342900" algn="just">
              <a:buFontTx/>
              <a:buChar char="-"/>
            </a:pPr>
            <a:r>
              <a:rPr lang="lv-LV" sz="2400" dirty="0">
                <a:solidFill>
                  <a:srgbClr val="204A72"/>
                </a:solidFill>
              </a:rPr>
              <a:t>egļu mežā – četras reizes,</a:t>
            </a:r>
          </a:p>
          <a:p>
            <a:pPr marL="1028700" lvl="1" indent="-342900" algn="just">
              <a:buFontTx/>
              <a:buChar char="-"/>
            </a:pPr>
            <a:r>
              <a:rPr lang="lv-LV" sz="2400" dirty="0">
                <a:solidFill>
                  <a:srgbClr val="204A72"/>
                </a:solidFill>
              </a:rPr>
              <a:t>priežu mežā – trīs reizes,</a:t>
            </a:r>
          </a:p>
          <a:p>
            <a:pPr marL="1028700" lvl="1" indent="-342900" algn="just">
              <a:buFontTx/>
              <a:buChar char="-"/>
            </a:pPr>
            <a:r>
              <a:rPr lang="lv-LV" sz="2400" dirty="0">
                <a:solidFill>
                  <a:srgbClr val="204A72"/>
                </a:solidFill>
              </a:rPr>
              <a:t>bērzu mežā – divas reizes,</a:t>
            </a:r>
          </a:p>
          <a:p>
            <a:pPr marL="1028700" lvl="1" indent="-342900" algn="just">
              <a:buFontTx/>
              <a:buChar char="-"/>
            </a:pPr>
            <a:r>
              <a:rPr lang="lv-LV" sz="2400" dirty="0">
                <a:solidFill>
                  <a:srgbClr val="204A72"/>
                </a:solidFill>
              </a:rPr>
              <a:t>melnalkšņu mežā – pusotru reizi.</a:t>
            </a:r>
          </a:p>
          <a:p>
            <a:pPr marL="342900" indent="-342900" algn="just">
              <a:buFont typeface="Wingdings" panose="05000000000000000000" pitchFamily="2" charset="2"/>
              <a:buChar char="v"/>
            </a:pPr>
            <a:r>
              <a:rPr lang="lv-LV" b="1" dirty="0"/>
              <a:t>Meliorācijas</a:t>
            </a:r>
            <a:r>
              <a:rPr lang="lv-LV" dirty="0"/>
              <a:t> sistēmas </a:t>
            </a:r>
            <a:r>
              <a:rPr lang="lv-LV" b="1" dirty="0"/>
              <a:t>jāapseko</a:t>
            </a:r>
            <a:r>
              <a:rPr lang="lv-LV" dirty="0"/>
              <a:t> divas reizes gadā. </a:t>
            </a:r>
          </a:p>
          <a:p>
            <a:pPr marL="342900" indent="-342900" algn="just">
              <a:buFont typeface="Wingdings" panose="05000000000000000000" pitchFamily="2" charset="2"/>
              <a:buChar char="v"/>
            </a:pPr>
            <a:r>
              <a:rPr lang="lv-LV" b="1" dirty="0"/>
              <a:t>Kopšanas cirtes </a:t>
            </a:r>
            <a:r>
              <a:rPr lang="lv-LV" dirty="0"/>
              <a:t>nodrošina ekoloģiski noturīgas un produktīvas audzes, pilda vides un sugu aizsardzības funkcijas, no koksnes audzēšanas viedokļa – ražīgas mežaudzes.</a:t>
            </a:r>
          </a:p>
          <a:p>
            <a:pPr marL="342900" indent="-342900" algn="just">
              <a:buFont typeface="Wingdings" panose="05000000000000000000" pitchFamily="2" charset="2"/>
              <a:buChar char="v"/>
            </a:pPr>
            <a:r>
              <a:rPr lang="lv-LV" dirty="0"/>
              <a:t>Pareizi īstenotās mežsaimniecības darbības var veicināt oglekļa uzkrājumu un ilgtspējīgu resursu izmantošanu.</a:t>
            </a:r>
          </a:p>
          <a:p>
            <a:pPr marL="342900" indent="-342900" algn="just">
              <a:buFont typeface="Wingdings" panose="05000000000000000000" pitchFamily="2" charset="2"/>
              <a:buChar char="v"/>
            </a:pPr>
            <a:r>
              <a:rPr lang="lv-LV" dirty="0"/>
              <a:t>Oglekļa uzkrājums vecās un pāraugušās ir mazāks nekā apsaimniekotās mežaudzēs un vecas audzes nenodrošina efektīvu klimata pārmaiņu mazināšanu.</a:t>
            </a:r>
          </a:p>
        </p:txBody>
      </p:sp>
      <p:sp>
        <p:nvSpPr>
          <p:cNvPr id="3" name="TextBox 2">
            <a:extLst>
              <a:ext uri="{FF2B5EF4-FFF2-40B4-BE49-F238E27FC236}">
                <a16:creationId xmlns:a16="http://schemas.microsoft.com/office/drawing/2014/main" id="{CBB085AA-7212-3644-2862-CD921FB11ACC}"/>
              </a:ext>
            </a:extLst>
          </p:cNvPr>
          <p:cNvSpPr txBox="1"/>
          <p:nvPr/>
        </p:nvSpPr>
        <p:spPr>
          <a:xfrm>
            <a:off x="1717456" y="580493"/>
            <a:ext cx="8970589" cy="461665"/>
          </a:xfrm>
          <a:prstGeom prst="rect">
            <a:avLst/>
          </a:prstGeom>
          <a:noFill/>
        </p:spPr>
        <p:txBody>
          <a:bodyPr wrap="square" rtlCol="0">
            <a:spAutoFit/>
          </a:bodyPr>
          <a:lstStyle/>
          <a:p>
            <a:pPr>
              <a:defRPr/>
            </a:pPr>
            <a:r>
              <a:rPr lang="lv-LV" sz="2400" b="1" dirty="0">
                <a:solidFill>
                  <a:srgbClr val="204A72"/>
                </a:solidFill>
                <a:latin typeface="Arial" panose="020B0604020202020204"/>
              </a:rPr>
              <a:t>Citi instrumenti meža produktivitātes nodrošināšanai  </a:t>
            </a:r>
          </a:p>
        </p:txBody>
      </p:sp>
    </p:spTree>
    <p:extLst>
      <p:ext uri="{BB962C8B-B14F-4D97-AF65-F5344CB8AC3E}">
        <p14:creationId xmlns:p14="http://schemas.microsoft.com/office/powerpoint/2010/main" val="4277984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312D068-6329-1C4A-9684-41CAAF888F24}"/>
              </a:ext>
            </a:extLst>
          </p:cNvPr>
          <p:cNvSpPr txBox="1"/>
          <p:nvPr/>
        </p:nvSpPr>
        <p:spPr>
          <a:xfrm>
            <a:off x="2353901" y="600165"/>
            <a:ext cx="8704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400" b="1" dirty="0">
                <a:solidFill>
                  <a:srgbClr val="204A72"/>
                </a:solidFill>
                <a:latin typeface="Arial" panose="020B0604020202020204"/>
              </a:rPr>
              <a:t>Konstatētie iemesli meža vērtības samazinājumam </a:t>
            </a:r>
            <a:endParaRPr kumimoji="0" lang="en-LV" sz="2400" b="1" i="0" u="none" strike="noStrike" kern="1200" cap="none" spc="0" normalizeH="0" baseline="0" noProof="0" dirty="0">
              <a:ln>
                <a:noFill/>
              </a:ln>
              <a:solidFill>
                <a:srgbClr val="204A72"/>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C17BFD98-6CD8-9A47-B036-AD556B82241F}"/>
              </a:ext>
            </a:extLst>
          </p:cNvPr>
          <p:cNvSpPr txBox="1"/>
          <p:nvPr/>
        </p:nvSpPr>
        <p:spPr>
          <a:xfrm>
            <a:off x="5449199" y="2892336"/>
            <a:ext cx="5567866" cy="923330"/>
          </a:xfrm>
          <a:prstGeom prst="rect">
            <a:avLst/>
          </a:prstGeom>
          <a:solidFill>
            <a:srgbClr val="F9C54C"/>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dirty="0">
                <a:solidFill>
                  <a:srgbClr val="204A72"/>
                </a:solidFill>
              </a:rPr>
              <a:t>Pāraugušajās un pārbiezinātajās mežaudzēs ir nepieciešams veikt krājas kopšanu un galvenās cirtes.</a:t>
            </a:r>
            <a:endParaRPr lang="en-LV" dirty="0">
              <a:solidFill>
                <a:srgbClr val="204A72"/>
              </a:solidFill>
            </a:endParaRPr>
          </a:p>
        </p:txBody>
      </p:sp>
      <p:sp>
        <p:nvSpPr>
          <p:cNvPr id="26" name="TextBox 25">
            <a:extLst>
              <a:ext uri="{FF2B5EF4-FFF2-40B4-BE49-F238E27FC236}">
                <a16:creationId xmlns:a16="http://schemas.microsoft.com/office/drawing/2014/main" id="{150AE23C-C2F1-3348-9198-31C5D3CD1764}"/>
              </a:ext>
            </a:extLst>
          </p:cNvPr>
          <p:cNvSpPr txBox="1"/>
          <p:nvPr/>
        </p:nvSpPr>
        <p:spPr>
          <a:xfrm>
            <a:off x="5459563" y="4032293"/>
            <a:ext cx="5547138" cy="923330"/>
          </a:xfrm>
          <a:prstGeom prst="rect">
            <a:avLst/>
          </a:prstGeom>
          <a:solidFill>
            <a:srgbClr val="F9C54C"/>
          </a:solid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dirty="0">
                <a:solidFill>
                  <a:srgbClr val="204A72"/>
                </a:solidFill>
              </a:rPr>
              <a:t>Nepietiekoši tiek veikti pasākumi meža bojājumu novēršanā, tai skaitā egļu </a:t>
            </a:r>
            <a:r>
              <a:rPr lang="lv-LV" dirty="0" err="1">
                <a:solidFill>
                  <a:srgbClr val="204A72"/>
                </a:solidFill>
              </a:rPr>
              <a:t>astoņzobu</a:t>
            </a:r>
            <a:r>
              <a:rPr lang="lv-LV" dirty="0">
                <a:solidFill>
                  <a:srgbClr val="204A72"/>
                </a:solidFill>
              </a:rPr>
              <a:t> mizgrauža ierobežošanai.</a:t>
            </a:r>
            <a:endParaRPr lang="en-LV" dirty="0">
              <a:solidFill>
                <a:srgbClr val="204A72"/>
              </a:solidFill>
            </a:endParaRPr>
          </a:p>
        </p:txBody>
      </p:sp>
      <p:sp>
        <p:nvSpPr>
          <p:cNvPr id="3" name="TextBox 2">
            <a:extLst>
              <a:ext uri="{FF2B5EF4-FFF2-40B4-BE49-F238E27FC236}">
                <a16:creationId xmlns:a16="http://schemas.microsoft.com/office/drawing/2014/main" id="{8755B013-961B-AF21-43D8-ABBDF588331C}"/>
              </a:ext>
            </a:extLst>
          </p:cNvPr>
          <p:cNvSpPr txBox="1"/>
          <p:nvPr/>
        </p:nvSpPr>
        <p:spPr>
          <a:xfrm>
            <a:off x="5419493" y="1752380"/>
            <a:ext cx="5547138" cy="923330"/>
          </a:xfrm>
          <a:prstGeom prst="rect">
            <a:avLst/>
          </a:prstGeom>
          <a:noFill/>
        </p:spPr>
        <p:txBody>
          <a:bodyPr wrap="square" rtlCol="0">
            <a:spAutoFit/>
          </a:bodyPr>
          <a:lstStyle/>
          <a:p>
            <a:pPr lvl="0" algn="just">
              <a:spcAft>
                <a:spcPts val="600"/>
              </a:spcAft>
              <a:defRPr/>
            </a:pPr>
            <a:r>
              <a:rPr lang="lv-LV" dirty="0">
                <a:solidFill>
                  <a:srgbClr val="204A72"/>
                </a:solidFill>
              </a:rPr>
              <a:t>Nefunkcionējošu meliorācijas sistēmu dēļ mežs ir pakļauts pārāk lielai mitruma ietekmei – notiek pārpurvošanās un mežs zaudē savu vērtību.</a:t>
            </a:r>
          </a:p>
        </p:txBody>
      </p:sp>
      <p:pic>
        <p:nvPicPr>
          <p:cNvPr id="11" name="Picture 10" descr="A fallen trees in a swamp&#10;&#10;Description automatically generated">
            <a:extLst>
              <a:ext uri="{FF2B5EF4-FFF2-40B4-BE49-F238E27FC236}">
                <a16:creationId xmlns:a16="http://schemas.microsoft.com/office/drawing/2014/main" id="{6E61417A-D578-83FC-189A-37C9FC0AB755}"/>
              </a:ext>
            </a:extLst>
          </p:cNvPr>
          <p:cNvPicPr>
            <a:picLocks noChangeAspect="1"/>
          </p:cNvPicPr>
          <p:nvPr/>
        </p:nvPicPr>
        <p:blipFill>
          <a:blip r:embed="rId2"/>
          <a:stretch>
            <a:fillRect/>
          </a:stretch>
        </p:blipFill>
        <p:spPr>
          <a:xfrm>
            <a:off x="1225369" y="1216845"/>
            <a:ext cx="3872043" cy="4596838"/>
          </a:xfrm>
          <a:prstGeom prst="rect">
            <a:avLst/>
          </a:prstGeom>
        </p:spPr>
      </p:pic>
    </p:spTree>
    <p:extLst>
      <p:ext uri="{BB962C8B-B14F-4D97-AF65-F5344CB8AC3E}">
        <p14:creationId xmlns:p14="http://schemas.microsoft.com/office/powerpoint/2010/main" val="3396020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orest with trees and plants&#10;&#10;Description automatically generated">
            <a:extLst>
              <a:ext uri="{FF2B5EF4-FFF2-40B4-BE49-F238E27FC236}">
                <a16:creationId xmlns:a16="http://schemas.microsoft.com/office/drawing/2014/main" id="{A9AC3881-ED3F-8463-AC09-FF2727CD342D}"/>
              </a:ext>
            </a:extLst>
          </p:cNvPr>
          <p:cNvPicPr>
            <a:picLocks noChangeAspect="1"/>
          </p:cNvPicPr>
          <p:nvPr/>
        </p:nvPicPr>
        <p:blipFill>
          <a:blip r:embed="rId2"/>
          <a:stretch>
            <a:fillRect/>
          </a:stretch>
        </p:blipFill>
        <p:spPr>
          <a:xfrm>
            <a:off x="4381679" y="1043798"/>
            <a:ext cx="3428641" cy="5055079"/>
          </a:xfrm>
          <a:prstGeom prst="rect">
            <a:avLst/>
          </a:prstGeom>
        </p:spPr>
      </p:pic>
      <p:pic>
        <p:nvPicPr>
          <p:cNvPr id="6" name="Picture 5" descr="A grassy area with trees and a cloudy sky&#10;&#10;Description automatically generated">
            <a:extLst>
              <a:ext uri="{FF2B5EF4-FFF2-40B4-BE49-F238E27FC236}">
                <a16:creationId xmlns:a16="http://schemas.microsoft.com/office/drawing/2014/main" id="{B19E63EC-8F46-5710-BF3E-DFD3D0FB31A0}"/>
              </a:ext>
            </a:extLst>
          </p:cNvPr>
          <p:cNvPicPr>
            <a:picLocks noChangeAspect="1"/>
          </p:cNvPicPr>
          <p:nvPr/>
        </p:nvPicPr>
        <p:blipFill>
          <a:blip r:embed="rId3"/>
          <a:stretch>
            <a:fillRect/>
          </a:stretch>
        </p:blipFill>
        <p:spPr>
          <a:xfrm>
            <a:off x="796505" y="1043798"/>
            <a:ext cx="3428641" cy="5055079"/>
          </a:xfrm>
          <a:prstGeom prst="rect">
            <a:avLst/>
          </a:prstGeom>
        </p:spPr>
      </p:pic>
      <p:pic>
        <p:nvPicPr>
          <p:cNvPr id="7" name="Picture 6">
            <a:extLst>
              <a:ext uri="{FF2B5EF4-FFF2-40B4-BE49-F238E27FC236}">
                <a16:creationId xmlns:a16="http://schemas.microsoft.com/office/drawing/2014/main" id="{FC1DEEEC-AA7E-992E-2DBF-D84C2992D4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153634" y="1857016"/>
            <a:ext cx="5055081" cy="3428641"/>
          </a:xfrm>
          <a:prstGeom prst="rect">
            <a:avLst/>
          </a:prstGeom>
        </p:spPr>
      </p:pic>
      <p:sp>
        <p:nvSpPr>
          <p:cNvPr id="8" name="TextBox 7">
            <a:extLst>
              <a:ext uri="{FF2B5EF4-FFF2-40B4-BE49-F238E27FC236}">
                <a16:creationId xmlns:a16="http://schemas.microsoft.com/office/drawing/2014/main" id="{D8843537-68F7-58DB-1B6D-B40B08288B98}"/>
              </a:ext>
            </a:extLst>
          </p:cNvPr>
          <p:cNvSpPr txBox="1"/>
          <p:nvPr/>
        </p:nvSpPr>
        <p:spPr>
          <a:xfrm>
            <a:off x="3080512" y="453516"/>
            <a:ext cx="6030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400" b="1" dirty="0">
                <a:solidFill>
                  <a:srgbClr val="204A72"/>
                </a:solidFill>
                <a:latin typeface="Arial" panose="020B0604020202020204"/>
              </a:rPr>
              <a:t>Neuzturētas meliorācijas sistēmas </a:t>
            </a:r>
            <a:endParaRPr kumimoji="0" lang="en-LV" sz="2400" b="1" i="0" u="none" strike="noStrike" kern="1200" cap="none" spc="0" normalizeH="0" baseline="0" noProof="0" dirty="0">
              <a:ln>
                <a:noFill/>
              </a:ln>
              <a:solidFill>
                <a:srgbClr val="204A72"/>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7780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7F090B-D7D5-CBB1-64E2-BD3A7341AB00}"/>
              </a:ext>
            </a:extLst>
          </p:cNvPr>
          <p:cNvSpPr txBox="1"/>
          <p:nvPr/>
        </p:nvSpPr>
        <p:spPr>
          <a:xfrm>
            <a:off x="3934527" y="467085"/>
            <a:ext cx="6030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400" b="1" dirty="0">
                <a:solidFill>
                  <a:srgbClr val="204A72"/>
                </a:solidFill>
                <a:latin typeface="Arial" panose="020B0604020202020204"/>
              </a:rPr>
              <a:t>Nekopti un pārauguši meži </a:t>
            </a:r>
            <a:endParaRPr kumimoji="0" lang="en-LV" sz="2400" b="1" i="0" u="none" strike="noStrike" kern="1200" cap="none" spc="0" normalizeH="0" baseline="0" noProof="0" dirty="0">
              <a:ln>
                <a:noFill/>
              </a:ln>
              <a:solidFill>
                <a:srgbClr val="204A72"/>
              </a:solidFill>
              <a:effectLst/>
              <a:uLnTx/>
              <a:uFillTx/>
              <a:latin typeface="Arial" panose="020B0604020202020204"/>
              <a:ea typeface="+mn-ea"/>
              <a:cs typeface="+mn-cs"/>
            </a:endParaRPr>
          </a:p>
        </p:txBody>
      </p:sp>
      <p:pic>
        <p:nvPicPr>
          <p:cNvPr id="5" name="Picture 4" descr="A group of tall trees&#10;&#10;Description automatically generated">
            <a:extLst>
              <a:ext uri="{FF2B5EF4-FFF2-40B4-BE49-F238E27FC236}">
                <a16:creationId xmlns:a16="http://schemas.microsoft.com/office/drawing/2014/main" id="{2AB6A8F6-B8B3-2317-AE1F-D69E7DE9C463}"/>
              </a:ext>
            </a:extLst>
          </p:cNvPr>
          <p:cNvPicPr>
            <a:picLocks noChangeAspect="1"/>
          </p:cNvPicPr>
          <p:nvPr/>
        </p:nvPicPr>
        <p:blipFill>
          <a:blip r:embed="rId2"/>
          <a:stretch>
            <a:fillRect/>
          </a:stretch>
        </p:blipFill>
        <p:spPr>
          <a:xfrm>
            <a:off x="904858" y="1030227"/>
            <a:ext cx="3445770" cy="4973757"/>
          </a:xfrm>
          <a:prstGeom prst="rect">
            <a:avLst/>
          </a:prstGeom>
        </p:spPr>
      </p:pic>
      <p:pic>
        <p:nvPicPr>
          <p:cNvPr id="7" name="Picture 6" descr="A forest with fallen trees&#10;&#10;Description automatically generated">
            <a:extLst>
              <a:ext uri="{FF2B5EF4-FFF2-40B4-BE49-F238E27FC236}">
                <a16:creationId xmlns:a16="http://schemas.microsoft.com/office/drawing/2014/main" id="{D850400E-53F8-8667-16EE-72994E43E443}"/>
              </a:ext>
            </a:extLst>
          </p:cNvPr>
          <p:cNvPicPr>
            <a:picLocks noChangeAspect="1"/>
          </p:cNvPicPr>
          <p:nvPr/>
        </p:nvPicPr>
        <p:blipFill>
          <a:blip r:embed="rId3"/>
          <a:stretch>
            <a:fillRect/>
          </a:stretch>
        </p:blipFill>
        <p:spPr>
          <a:xfrm>
            <a:off x="4453151" y="1030225"/>
            <a:ext cx="3445771" cy="4973757"/>
          </a:xfrm>
          <a:prstGeom prst="rect">
            <a:avLst/>
          </a:prstGeom>
        </p:spPr>
      </p:pic>
      <p:pic>
        <p:nvPicPr>
          <p:cNvPr id="9" name="Picture 8" descr="A forest with many trees&#10;&#10;Description automatically generated">
            <a:extLst>
              <a:ext uri="{FF2B5EF4-FFF2-40B4-BE49-F238E27FC236}">
                <a16:creationId xmlns:a16="http://schemas.microsoft.com/office/drawing/2014/main" id="{E4CB2FE8-CC74-F1AB-C4D1-2989B1550A7B}"/>
              </a:ext>
            </a:extLst>
          </p:cNvPr>
          <p:cNvPicPr>
            <a:picLocks noChangeAspect="1"/>
          </p:cNvPicPr>
          <p:nvPr/>
        </p:nvPicPr>
        <p:blipFill>
          <a:blip r:embed="rId4"/>
          <a:stretch>
            <a:fillRect/>
          </a:stretch>
        </p:blipFill>
        <p:spPr>
          <a:xfrm rot="5400000">
            <a:off x="7237452" y="1794219"/>
            <a:ext cx="4973757" cy="3445770"/>
          </a:xfrm>
          <a:prstGeom prst="rect">
            <a:avLst/>
          </a:prstGeom>
        </p:spPr>
      </p:pic>
    </p:spTree>
    <p:extLst>
      <p:ext uri="{BB962C8B-B14F-4D97-AF65-F5344CB8AC3E}">
        <p14:creationId xmlns:p14="http://schemas.microsoft.com/office/powerpoint/2010/main" val="445471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312D068-6329-1C4A-9684-41CAAF888F24}"/>
              </a:ext>
            </a:extLst>
          </p:cNvPr>
          <p:cNvSpPr txBox="1"/>
          <p:nvPr/>
        </p:nvSpPr>
        <p:spPr>
          <a:xfrm>
            <a:off x="1871937" y="600165"/>
            <a:ext cx="91774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400" b="1" dirty="0">
                <a:solidFill>
                  <a:srgbClr val="204A72"/>
                </a:solidFill>
                <a:latin typeface="Arial" panose="020B0604020202020204"/>
              </a:rPr>
              <a:t>Medību kolektīvi – līdz galam neizmantota iespēja mežu aizsardzībā</a:t>
            </a:r>
            <a:endParaRPr kumimoji="0" lang="en-LV" sz="2400" b="1" i="0" u="none" strike="noStrike" kern="1200" cap="none" spc="0" normalizeH="0" baseline="0" noProof="0" dirty="0">
              <a:ln>
                <a:noFill/>
              </a:ln>
              <a:solidFill>
                <a:srgbClr val="204A72"/>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183A73C4-35F8-E779-15DB-B81E38614575}"/>
              </a:ext>
            </a:extLst>
          </p:cNvPr>
          <p:cNvSpPr txBox="1"/>
          <p:nvPr/>
        </p:nvSpPr>
        <p:spPr>
          <a:xfrm>
            <a:off x="1296119" y="1431162"/>
            <a:ext cx="9944100" cy="1152816"/>
          </a:xfrm>
          <a:prstGeom prst="rect">
            <a:avLst/>
          </a:prstGeom>
          <a:noFill/>
        </p:spPr>
        <p:txBody>
          <a:bodyPr wrap="square">
            <a:spAutoFit/>
          </a:bodyPr>
          <a:lstStyle/>
          <a:p>
            <a:pPr algn="just">
              <a:lnSpc>
                <a:spcPct val="107000"/>
              </a:lnSpc>
              <a:spcAft>
                <a:spcPts val="800"/>
              </a:spcAft>
            </a:pPr>
            <a:r>
              <a:rPr lang="lv-LV" sz="2200" dirty="0">
                <a:solidFill>
                  <a:srgbClr val="204A72"/>
                </a:solidFill>
                <a:latin typeface="Arial" panose="020B0604020202020204" pitchFamily="34" charset="0"/>
                <a:cs typeface="Arial" panose="020B0604020202020204" pitchFamily="34" charset="0"/>
              </a:rPr>
              <a:t>Pašvaldībām nepieciešams uzdot konkrētus pienākumus medību tiesību nomniekiem un nodrošināt regulāru atgriezenisko saiti par paveiktajiem darbiem un konstatētajām problēmām mežu aizsardzībā.</a:t>
            </a:r>
          </a:p>
        </p:txBody>
      </p:sp>
      <p:pic>
        <p:nvPicPr>
          <p:cNvPr id="12" name="Picture 11" descr="A stream with fallen trees and grass&#10;&#10;Description automatically generated">
            <a:extLst>
              <a:ext uri="{FF2B5EF4-FFF2-40B4-BE49-F238E27FC236}">
                <a16:creationId xmlns:a16="http://schemas.microsoft.com/office/drawing/2014/main" id="{0743ABCD-DC41-7169-A090-EA5646FD415B}"/>
              </a:ext>
            </a:extLst>
          </p:cNvPr>
          <p:cNvPicPr>
            <a:picLocks noChangeAspect="1"/>
          </p:cNvPicPr>
          <p:nvPr/>
        </p:nvPicPr>
        <p:blipFill>
          <a:blip r:embed="rId2"/>
          <a:stretch>
            <a:fillRect/>
          </a:stretch>
        </p:blipFill>
        <p:spPr>
          <a:xfrm>
            <a:off x="4681094" y="2681226"/>
            <a:ext cx="3174150" cy="3650563"/>
          </a:xfrm>
          <a:prstGeom prst="rect">
            <a:avLst/>
          </a:prstGeom>
        </p:spPr>
      </p:pic>
      <p:pic>
        <p:nvPicPr>
          <p:cNvPr id="13" name="Picture 12" descr="A dog standing in a forest&#10;&#10;Description automatically generated">
            <a:extLst>
              <a:ext uri="{FF2B5EF4-FFF2-40B4-BE49-F238E27FC236}">
                <a16:creationId xmlns:a16="http://schemas.microsoft.com/office/drawing/2014/main" id="{B714259A-F330-3F64-574C-627149A9B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57912" y="2919433"/>
            <a:ext cx="3650562" cy="3174149"/>
          </a:xfrm>
          <a:prstGeom prst="rect">
            <a:avLst/>
          </a:prstGeom>
        </p:spPr>
      </p:pic>
      <p:pic>
        <p:nvPicPr>
          <p:cNvPr id="14" name="Picture 13">
            <a:extLst>
              <a:ext uri="{FF2B5EF4-FFF2-40B4-BE49-F238E27FC236}">
                <a16:creationId xmlns:a16="http://schemas.microsoft.com/office/drawing/2014/main" id="{F74DB053-2D06-814F-E6B3-ABF5FB87F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913791" y="2764122"/>
            <a:ext cx="3650563" cy="3484772"/>
          </a:xfrm>
          <a:prstGeom prst="rect">
            <a:avLst/>
          </a:prstGeom>
        </p:spPr>
      </p:pic>
    </p:spTree>
    <p:extLst>
      <p:ext uri="{BB962C8B-B14F-4D97-AF65-F5344CB8AC3E}">
        <p14:creationId xmlns:p14="http://schemas.microsoft.com/office/powerpoint/2010/main" val="9584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a 10">
            <a:extLst>
              <a:ext uri="{FF2B5EF4-FFF2-40B4-BE49-F238E27FC236}">
                <a16:creationId xmlns:a16="http://schemas.microsoft.com/office/drawing/2014/main" id="{492FBA70-BD0A-5FC3-1ECD-A1ACF9C172D0}"/>
              </a:ext>
            </a:extLst>
          </p:cNvPr>
          <p:cNvGraphicFramePr>
            <a:graphicFrameLocks/>
          </p:cNvGraphicFramePr>
          <p:nvPr>
            <p:extLst>
              <p:ext uri="{D42A27DB-BD31-4B8C-83A1-F6EECF244321}">
                <p14:modId xmlns:p14="http://schemas.microsoft.com/office/powerpoint/2010/main" val="2114033978"/>
              </p:ext>
            </p:extLst>
          </p:nvPr>
        </p:nvGraphicFramePr>
        <p:xfrm>
          <a:off x="496956" y="1455987"/>
          <a:ext cx="7600164" cy="4773084"/>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C312D068-6329-1C4A-9684-41CAAF888F24}"/>
              </a:ext>
            </a:extLst>
          </p:cNvPr>
          <p:cNvSpPr txBox="1"/>
          <p:nvPr/>
        </p:nvSpPr>
        <p:spPr>
          <a:xfrm>
            <a:off x="3723736" y="528323"/>
            <a:ext cx="4744528" cy="646331"/>
          </a:xfrm>
          <a:prstGeom prst="rect">
            <a:avLst/>
          </a:prstGeom>
          <a:noFill/>
        </p:spPr>
        <p:txBody>
          <a:bodyPr wrap="square" rtlCol="0">
            <a:spAutoFit/>
          </a:bodyPr>
          <a:lstStyle/>
          <a:p>
            <a:r>
              <a:rPr lang="lv-LV" sz="3600" b="1" dirty="0">
                <a:solidFill>
                  <a:srgbClr val="204A72"/>
                </a:solidFill>
                <a:latin typeface="+mj-lt"/>
              </a:rPr>
              <a:t>Revīzijas tvērums</a:t>
            </a:r>
            <a:endParaRPr lang="en-LV" sz="3600" b="1" dirty="0">
              <a:solidFill>
                <a:srgbClr val="204A72"/>
              </a:solidFill>
              <a:latin typeface="+mj-lt"/>
            </a:endParaRPr>
          </a:p>
        </p:txBody>
      </p:sp>
      <p:sp>
        <p:nvSpPr>
          <p:cNvPr id="6" name="TextBox 5">
            <a:extLst>
              <a:ext uri="{FF2B5EF4-FFF2-40B4-BE49-F238E27FC236}">
                <a16:creationId xmlns:a16="http://schemas.microsoft.com/office/drawing/2014/main" id="{90DBA0B0-2443-FB75-106D-0FEC58F6131E}"/>
              </a:ext>
            </a:extLst>
          </p:cNvPr>
          <p:cNvSpPr txBox="1"/>
          <p:nvPr/>
        </p:nvSpPr>
        <p:spPr>
          <a:xfrm>
            <a:off x="1325104" y="1455987"/>
            <a:ext cx="2874936" cy="369332"/>
          </a:xfrm>
          <a:prstGeom prst="rect">
            <a:avLst/>
          </a:prstGeom>
          <a:noFill/>
        </p:spPr>
        <p:txBody>
          <a:bodyPr wrap="square" rtlCol="0">
            <a:spAutoFit/>
          </a:bodyPr>
          <a:lstStyle/>
          <a:p>
            <a:r>
              <a:rPr lang="lv-LV" dirty="0"/>
              <a:t>Mežs Latvijā 3 305 000 ha</a:t>
            </a:r>
          </a:p>
        </p:txBody>
      </p:sp>
      <p:sp>
        <p:nvSpPr>
          <p:cNvPr id="7" name="TextBox 6">
            <a:extLst>
              <a:ext uri="{FF2B5EF4-FFF2-40B4-BE49-F238E27FC236}">
                <a16:creationId xmlns:a16="http://schemas.microsoft.com/office/drawing/2014/main" id="{3353122F-D059-D79B-073A-95BC45799FC8}"/>
              </a:ext>
            </a:extLst>
          </p:cNvPr>
          <p:cNvSpPr txBox="1"/>
          <p:nvPr/>
        </p:nvSpPr>
        <p:spPr>
          <a:xfrm>
            <a:off x="2136268" y="2658483"/>
            <a:ext cx="2131018" cy="646331"/>
          </a:xfrm>
          <a:prstGeom prst="rect">
            <a:avLst/>
          </a:prstGeom>
          <a:noFill/>
        </p:spPr>
        <p:txBody>
          <a:bodyPr wrap="square" rtlCol="0">
            <a:spAutoFit/>
          </a:bodyPr>
          <a:lstStyle/>
          <a:p>
            <a:r>
              <a:rPr lang="lv-LV" dirty="0">
                <a:solidFill>
                  <a:srgbClr val="FF9900"/>
                </a:solidFill>
              </a:rPr>
              <a:t>t.sk. pašvaldību mežs </a:t>
            </a:r>
            <a:r>
              <a:rPr lang="lv-LV" b="1" dirty="0">
                <a:solidFill>
                  <a:srgbClr val="FF9900"/>
                </a:solidFill>
              </a:rPr>
              <a:t>4%</a:t>
            </a:r>
          </a:p>
        </p:txBody>
      </p:sp>
      <p:sp>
        <p:nvSpPr>
          <p:cNvPr id="9" name="TextBox 8">
            <a:extLst>
              <a:ext uri="{FF2B5EF4-FFF2-40B4-BE49-F238E27FC236}">
                <a16:creationId xmlns:a16="http://schemas.microsoft.com/office/drawing/2014/main" id="{D112F63F-1F9C-33B2-6D11-AA518AF36C65}"/>
              </a:ext>
            </a:extLst>
          </p:cNvPr>
          <p:cNvSpPr txBox="1"/>
          <p:nvPr/>
        </p:nvSpPr>
        <p:spPr>
          <a:xfrm>
            <a:off x="4626889" y="1455987"/>
            <a:ext cx="3155111" cy="923330"/>
          </a:xfrm>
          <a:prstGeom prst="rect">
            <a:avLst/>
          </a:prstGeom>
          <a:noFill/>
        </p:spPr>
        <p:txBody>
          <a:bodyPr wrap="square" rtlCol="0">
            <a:spAutoFit/>
          </a:bodyPr>
          <a:lstStyle/>
          <a:p>
            <a:r>
              <a:rPr lang="lv-LV" dirty="0"/>
              <a:t>Revīzijas apjoms – </a:t>
            </a:r>
            <a:r>
              <a:rPr lang="lv-LV" b="1" dirty="0"/>
              <a:t>14% </a:t>
            </a:r>
            <a:r>
              <a:rPr lang="lv-LV" dirty="0"/>
              <a:t> jeb 8596 ha  no pašvaldību meža (izņemot Rīgu)</a:t>
            </a:r>
          </a:p>
        </p:txBody>
      </p:sp>
      <p:sp>
        <p:nvSpPr>
          <p:cNvPr id="14" name="TextBox 13">
            <a:extLst>
              <a:ext uri="{FF2B5EF4-FFF2-40B4-BE49-F238E27FC236}">
                <a16:creationId xmlns:a16="http://schemas.microsoft.com/office/drawing/2014/main" id="{CA27CA25-EB09-22FF-7C1F-A373C16588FE}"/>
              </a:ext>
            </a:extLst>
          </p:cNvPr>
          <p:cNvSpPr txBox="1"/>
          <p:nvPr/>
        </p:nvSpPr>
        <p:spPr>
          <a:xfrm>
            <a:off x="7924717" y="2585858"/>
            <a:ext cx="3640052" cy="3231654"/>
          </a:xfrm>
          <a:prstGeom prst="rect">
            <a:avLst/>
          </a:prstGeom>
          <a:noFill/>
        </p:spPr>
        <p:txBody>
          <a:bodyPr wrap="square" rtlCol="0">
            <a:spAutoFit/>
          </a:bodyPr>
          <a:lstStyle/>
          <a:p>
            <a:pPr algn="ctr"/>
            <a:r>
              <a:rPr lang="lv-LV" dirty="0"/>
              <a:t>Apjomā iekļautās pašvaldības, apsaimniekojot mežu </a:t>
            </a:r>
            <a:r>
              <a:rPr lang="lv-LV" b="1" dirty="0"/>
              <a:t>8596 ha </a:t>
            </a:r>
            <a:r>
              <a:rPr lang="lv-LV" dirty="0"/>
              <a:t>platībā, ik gadu varētu gūt tīros ieņēmumus no </a:t>
            </a:r>
          </a:p>
          <a:p>
            <a:pPr algn="ctr"/>
            <a:r>
              <a:rPr lang="lv-LV" b="1" dirty="0"/>
              <a:t>1 719 200 </a:t>
            </a:r>
            <a:r>
              <a:rPr lang="lv-LV" dirty="0"/>
              <a:t>līdz </a:t>
            </a:r>
            <a:r>
              <a:rPr lang="lv-LV" b="1" dirty="0"/>
              <a:t>3 438 400 </a:t>
            </a:r>
            <a:r>
              <a:rPr lang="lv-LV" b="1" i="1" dirty="0" err="1"/>
              <a:t>euro</a:t>
            </a:r>
            <a:r>
              <a:rPr lang="lv-LV" dirty="0"/>
              <a:t>*. </a:t>
            </a:r>
          </a:p>
          <a:p>
            <a:pPr algn="ctr"/>
            <a:endParaRPr lang="lv-LV" dirty="0"/>
          </a:p>
          <a:p>
            <a:pPr algn="ctr"/>
            <a:endParaRPr lang="lv-LV" dirty="0"/>
          </a:p>
          <a:p>
            <a:pPr algn="ctr"/>
            <a:endParaRPr lang="lv-LV" dirty="0"/>
          </a:p>
          <a:p>
            <a:pPr algn="just"/>
            <a:r>
              <a:rPr lang="lv-LV" dirty="0"/>
              <a:t>* </a:t>
            </a:r>
            <a:r>
              <a:rPr lang="lv-LV" sz="1400" dirty="0"/>
              <a:t>Valsts kontroles aplēse, pamatojoties uz eksperta sniegto aprēķinu un zinātnē izmantotiem datiem par ieņēmumiem no meža rentes </a:t>
            </a:r>
            <a:r>
              <a:rPr lang="lv-LV" sz="1400" b="1" dirty="0"/>
              <a:t>200 </a:t>
            </a:r>
            <a:r>
              <a:rPr lang="lv-LV" sz="1400" dirty="0"/>
              <a:t>līdz </a:t>
            </a:r>
            <a:r>
              <a:rPr lang="lv-LV" sz="1400" b="1" dirty="0"/>
              <a:t>400 </a:t>
            </a:r>
            <a:r>
              <a:rPr lang="lv-LV" sz="1400" b="1" i="1" dirty="0" err="1"/>
              <a:t>euro</a:t>
            </a:r>
            <a:r>
              <a:rPr lang="lv-LV" sz="1400" b="1" i="1" dirty="0"/>
              <a:t>/</a:t>
            </a:r>
            <a:r>
              <a:rPr lang="lv-LV" sz="1400" b="1" dirty="0"/>
              <a:t>ha</a:t>
            </a:r>
            <a:r>
              <a:rPr lang="lv-LV" sz="1400" dirty="0"/>
              <a:t>.</a:t>
            </a:r>
            <a:endParaRPr lang="lv-LV" sz="1600" dirty="0"/>
          </a:p>
        </p:txBody>
      </p:sp>
      <p:sp>
        <p:nvSpPr>
          <p:cNvPr id="15" name="TextBox 14">
            <a:extLst>
              <a:ext uri="{FF2B5EF4-FFF2-40B4-BE49-F238E27FC236}">
                <a16:creationId xmlns:a16="http://schemas.microsoft.com/office/drawing/2014/main" id="{9842BEA9-9D4A-FCF4-F43E-5630BC43E743}"/>
              </a:ext>
            </a:extLst>
          </p:cNvPr>
          <p:cNvSpPr txBox="1"/>
          <p:nvPr/>
        </p:nvSpPr>
        <p:spPr>
          <a:xfrm>
            <a:off x="8208849" y="1071685"/>
            <a:ext cx="3213125" cy="1200329"/>
          </a:xfrm>
          <a:prstGeom prst="rect">
            <a:avLst/>
          </a:prstGeom>
          <a:noFill/>
        </p:spPr>
        <p:txBody>
          <a:bodyPr wrap="square" rtlCol="0">
            <a:spAutoFit/>
          </a:bodyPr>
          <a:lstStyle/>
          <a:p>
            <a:pPr algn="ctr"/>
            <a:r>
              <a:rPr lang="lv-LV" dirty="0"/>
              <a:t>Lietderības revīzijas mēraukla:</a:t>
            </a:r>
          </a:p>
          <a:p>
            <a:pPr algn="ctr"/>
            <a:r>
              <a:rPr lang="lv-LV" b="1" dirty="0"/>
              <a:t>Kā varētu būt, saimniekojot produktīvi?</a:t>
            </a:r>
          </a:p>
        </p:txBody>
      </p:sp>
    </p:spTree>
    <p:extLst>
      <p:ext uri="{BB962C8B-B14F-4D97-AF65-F5344CB8AC3E}">
        <p14:creationId xmlns:p14="http://schemas.microsoft.com/office/powerpoint/2010/main" val="3688240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218872-2810-79AA-5EB8-19695CCC3012}"/>
              </a:ext>
            </a:extLst>
          </p:cNvPr>
          <p:cNvSpPr>
            <a:spLocks noGrp="1"/>
          </p:cNvSpPr>
          <p:nvPr>
            <p:ph type="body" sz="quarter" idx="10"/>
          </p:nvPr>
        </p:nvSpPr>
        <p:spPr>
          <a:xfrm>
            <a:off x="1216326" y="1242204"/>
            <a:ext cx="9885870" cy="4882551"/>
          </a:xfrm>
        </p:spPr>
        <p:txBody>
          <a:bodyPr>
            <a:normAutofit fontScale="85000" lnSpcReduction="10000"/>
          </a:bodyPr>
          <a:lstStyle/>
          <a:p>
            <a:pPr algn="just"/>
            <a:r>
              <a:rPr lang="lv-LV" dirty="0"/>
              <a:t>Definēt meža atjaunošanas veidus un kritērijus atbilstoši katra konkrētā meža tipam, bonitātei un citiem parametriem, lai nezaudētu produktivitāti nākotnē. </a:t>
            </a:r>
          </a:p>
          <a:p>
            <a:pPr algn="just"/>
            <a:r>
              <a:rPr lang="lv-LV" dirty="0"/>
              <a:t>Meža atjaunošanas darbības pēc iespējas plānot un īstenot atbilstošā laikā un secībā.</a:t>
            </a:r>
          </a:p>
          <a:p>
            <a:pPr algn="just"/>
            <a:r>
              <a:rPr lang="lv-LV" dirty="0"/>
              <a:t>Katrai atjaunotajai mežaudzei izstrādāt detalizētu jaunaudžu kopšanas plānu, ņemot vērā konkrētās vietas ekoloģiskos faktorus, piemēram, saules gaismas pietiekamību, mitruma ietekmi, augsnes kvalitāti, </a:t>
            </a:r>
            <a:r>
              <a:rPr lang="lv-LV" dirty="0" err="1"/>
              <a:t>aizzēluma</a:t>
            </a:r>
            <a:r>
              <a:rPr lang="lv-LV" dirty="0"/>
              <a:t> intensitāti un dzīvnieku blīvumu.</a:t>
            </a:r>
          </a:p>
          <a:p>
            <a:pPr algn="just"/>
            <a:r>
              <a:rPr lang="lv-LV" dirty="0"/>
              <a:t>Identificēt meliorācijas sistēmas visos meža īpašumos, veikt to apsekošanu vismaz divas reizes gadā, apzināt vietas, kur ir paaugstināts bojājumu risks un nodrošināt to funkcionalitāti.</a:t>
            </a:r>
          </a:p>
          <a:p>
            <a:pPr algn="just"/>
            <a:r>
              <a:rPr lang="lv-LV" dirty="0"/>
              <a:t>Apzināt visas mežaudzes, kurām būtu nepieciešams veikt krājas vai cita veida kopšanas cirtes un tās veikt atbilstošā apjomā, intensitātē un laikā.</a:t>
            </a:r>
          </a:p>
          <a:p>
            <a:pPr indent="-90170" algn="just"/>
            <a:r>
              <a:rPr lang="lv-LV" dirty="0"/>
              <a:t>Veikt profilaktiskos meža aizsardzības pasākumus un konstatējot bojājumus, veikt bojāto koku izciršanu un izvākšanu no mežaudzes.</a:t>
            </a:r>
          </a:p>
          <a:p>
            <a:pPr indent="-90170" algn="just"/>
            <a:r>
              <a:rPr lang="lv-LV" dirty="0"/>
              <a:t>Uzlabot sadarbību ar mednieku kolektīviem, nodrošinot ātrāku informācijas apmaiņu par medījamo dzīvnieku nodarītajiem postījumiem un platībām, kurās nepieciešams veikt pastiprinātus mežaudžu aizsardzības pasākumus.</a:t>
            </a:r>
          </a:p>
          <a:p>
            <a:pPr algn="just"/>
            <a:endParaRPr lang="lv-LV" sz="2000" dirty="0">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2485EF8-4201-1D2F-946B-C914E7E0F1E2}"/>
              </a:ext>
            </a:extLst>
          </p:cNvPr>
          <p:cNvSpPr txBox="1"/>
          <p:nvPr/>
        </p:nvSpPr>
        <p:spPr>
          <a:xfrm>
            <a:off x="4521220" y="500228"/>
            <a:ext cx="3846403" cy="461665"/>
          </a:xfrm>
          <a:prstGeom prst="rect">
            <a:avLst/>
          </a:prstGeom>
          <a:noFill/>
        </p:spPr>
        <p:txBody>
          <a:bodyPr wrap="square" rtlCol="0">
            <a:spAutoFit/>
          </a:bodyPr>
          <a:lstStyle/>
          <a:p>
            <a:r>
              <a:rPr lang="lv-LV" sz="2400" b="1" dirty="0">
                <a:solidFill>
                  <a:srgbClr val="204A72"/>
                </a:solidFill>
                <a:latin typeface="+mj-lt"/>
              </a:rPr>
              <a:t>Kas jādara</a:t>
            </a:r>
            <a:endParaRPr lang="en-LV" sz="2400" b="1" dirty="0">
              <a:solidFill>
                <a:srgbClr val="204A72"/>
              </a:solidFill>
              <a:latin typeface="+mj-lt"/>
            </a:endParaRPr>
          </a:p>
        </p:txBody>
      </p:sp>
    </p:spTree>
    <p:extLst>
      <p:ext uri="{BB962C8B-B14F-4D97-AF65-F5344CB8AC3E}">
        <p14:creationId xmlns:p14="http://schemas.microsoft.com/office/powerpoint/2010/main" val="4287901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DA9773-7A58-F16D-4BA7-45ADAF04B73E}"/>
              </a:ext>
            </a:extLst>
          </p:cNvPr>
          <p:cNvSpPr>
            <a:spLocks noGrp="1"/>
          </p:cNvSpPr>
          <p:nvPr>
            <p:ph type="body" sz="quarter" idx="10"/>
          </p:nvPr>
        </p:nvSpPr>
        <p:spPr/>
        <p:txBody>
          <a:bodyPr>
            <a:normAutofit/>
          </a:bodyPr>
          <a:lstStyle/>
          <a:p>
            <a:r>
              <a:rPr lang="lv-LV" sz="9600" b="1" dirty="0"/>
              <a:t>Darījumi ar meža resursiem</a:t>
            </a:r>
          </a:p>
        </p:txBody>
      </p:sp>
    </p:spTree>
    <p:extLst>
      <p:ext uri="{BB962C8B-B14F-4D97-AF65-F5344CB8AC3E}">
        <p14:creationId xmlns:p14="http://schemas.microsoft.com/office/powerpoint/2010/main" val="194827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A0B3B-8A6B-BFDC-81FE-336A8F910F39}"/>
              </a:ext>
            </a:extLst>
          </p:cNvPr>
          <p:cNvPicPr>
            <a:picLocks noChangeAspect="1"/>
          </p:cNvPicPr>
          <p:nvPr/>
        </p:nvPicPr>
        <p:blipFill>
          <a:blip r:embed="rId2"/>
          <a:stretch>
            <a:fillRect/>
          </a:stretch>
        </p:blipFill>
        <p:spPr>
          <a:xfrm>
            <a:off x="1073988" y="1328467"/>
            <a:ext cx="10347386" cy="4942936"/>
          </a:xfrm>
          <a:prstGeom prst="rect">
            <a:avLst/>
          </a:prstGeom>
        </p:spPr>
      </p:pic>
      <p:sp>
        <p:nvSpPr>
          <p:cNvPr id="6" name="TextBox 5">
            <a:extLst>
              <a:ext uri="{FF2B5EF4-FFF2-40B4-BE49-F238E27FC236}">
                <a16:creationId xmlns:a16="http://schemas.microsoft.com/office/drawing/2014/main" id="{713AFE4B-2E49-8898-57B3-4E4C833E2F14}"/>
              </a:ext>
            </a:extLst>
          </p:cNvPr>
          <p:cNvSpPr txBox="1"/>
          <p:nvPr/>
        </p:nvSpPr>
        <p:spPr>
          <a:xfrm>
            <a:off x="1194759" y="3137545"/>
            <a:ext cx="1923690" cy="1985159"/>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200" b="0" i="0" u="none" strike="noStrike" baseline="0" dirty="0">
                <a:solidFill>
                  <a:srgbClr val="000000"/>
                </a:solidFill>
                <a:latin typeface="HelveticaNeueLT Pro 57 Cn"/>
              </a:rPr>
              <a:t> </a:t>
            </a:r>
            <a:r>
              <a:rPr lang="lv-LV" sz="1300" b="0" i="0" u="none" strike="noStrike" baseline="0" dirty="0">
                <a:solidFill>
                  <a:schemeClr val="bg1"/>
                </a:solidFill>
                <a:latin typeface="HelveticaNeueLT Pro 57 Cn"/>
              </a:rPr>
              <a:t>Vidēji par </a:t>
            </a:r>
          </a:p>
          <a:p>
            <a:pPr algn="ctr"/>
            <a:r>
              <a:rPr lang="lv-LV" sz="2400" b="1" i="0" u="none" strike="noStrike" baseline="0" dirty="0">
                <a:solidFill>
                  <a:schemeClr val="bg1"/>
                </a:solidFill>
                <a:latin typeface="HelveticaNeueLT Pro 57 Cn"/>
              </a:rPr>
              <a:t>19</a:t>
            </a:r>
            <a:r>
              <a:rPr lang="lv-LV" sz="1050" b="1" i="0" u="none" strike="noStrike" baseline="0" dirty="0">
                <a:solidFill>
                  <a:schemeClr val="bg1"/>
                </a:solidFill>
                <a:latin typeface="HelveticaNeueLT Pro 57 Cn"/>
              </a:rPr>
              <a:t>%</a:t>
            </a:r>
            <a:r>
              <a:rPr lang="lv-LV" sz="1000" b="1" i="0" u="none" strike="noStrike" baseline="0" dirty="0">
                <a:solidFill>
                  <a:schemeClr val="bg1"/>
                </a:solidFill>
                <a:latin typeface="HelveticaNeueLT Pro 57 Cn"/>
              </a:rPr>
              <a:t> </a:t>
            </a:r>
            <a:endParaRPr lang="lv-LV" sz="1000" b="0" i="0" u="none" strike="noStrike" baseline="0" dirty="0">
              <a:solidFill>
                <a:schemeClr val="bg1"/>
              </a:solidFill>
              <a:latin typeface="HelveticaNeueLT Pro 57 Cn"/>
            </a:endParaRPr>
          </a:p>
          <a:p>
            <a:pPr algn="ctr"/>
            <a:r>
              <a:rPr lang="lv-LV" sz="1300" b="1" i="0" u="none" strike="noStrike" baseline="0" dirty="0">
                <a:solidFill>
                  <a:schemeClr val="bg1"/>
                </a:solidFill>
                <a:latin typeface="HelveticaNeueLT Pro 57 Cn"/>
              </a:rPr>
              <a:t>mazāki ieņēmumi nekā </a:t>
            </a:r>
            <a:r>
              <a:rPr lang="lv-LV" sz="1300" b="0" i="0" u="none" strike="noStrike" baseline="0" dirty="0">
                <a:solidFill>
                  <a:schemeClr val="bg1"/>
                </a:solidFill>
                <a:latin typeface="HelveticaNeueLT Pro 57 Cn"/>
              </a:rPr>
              <a:t>citiem meža īpašniekiem, neiegūstot vismaz </a:t>
            </a:r>
            <a:r>
              <a:rPr lang="lv-LV" sz="2400" b="1" i="0" u="none" strike="noStrike" baseline="0" dirty="0">
                <a:solidFill>
                  <a:schemeClr val="bg1"/>
                </a:solidFill>
                <a:latin typeface="HelveticaNeueLT Pro 57 Cn"/>
              </a:rPr>
              <a:t>398 000 </a:t>
            </a:r>
            <a:r>
              <a:rPr lang="lv-LV" sz="1100" b="0" i="0" u="none" strike="noStrike" baseline="0" dirty="0">
                <a:solidFill>
                  <a:schemeClr val="bg1"/>
                </a:solidFill>
                <a:latin typeface="HelveticaNeueLT Pro 57 Cn"/>
              </a:rPr>
              <a:t>EUR </a:t>
            </a:r>
            <a:endParaRPr lang="lv-LV" dirty="0">
              <a:solidFill>
                <a:schemeClr val="bg1"/>
              </a:solidFill>
            </a:endParaRPr>
          </a:p>
        </p:txBody>
      </p:sp>
      <p:sp>
        <p:nvSpPr>
          <p:cNvPr id="8" name="TextBox 7">
            <a:extLst>
              <a:ext uri="{FF2B5EF4-FFF2-40B4-BE49-F238E27FC236}">
                <a16:creationId xmlns:a16="http://schemas.microsoft.com/office/drawing/2014/main" id="{E5923CD9-B7C5-7B08-64E4-1276D9D50BC7}"/>
              </a:ext>
            </a:extLst>
          </p:cNvPr>
          <p:cNvSpPr txBox="1"/>
          <p:nvPr/>
        </p:nvSpPr>
        <p:spPr>
          <a:xfrm>
            <a:off x="2342803" y="1359245"/>
            <a:ext cx="7513607" cy="1384995"/>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200" b="0" i="0" u="none" strike="noStrike" baseline="0" dirty="0">
                <a:solidFill>
                  <a:srgbClr val="000000"/>
                </a:solidFill>
                <a:latin typeface="HelveticaNeueLT Pro 57 Cn"/>
              </a:rPr>
              <a:t> </a:t>
            </a:r>
            <a:r>
              <a:rPr lang="lv-LV" sz="2400" b="1" i="0" u="none" strike="noStrike" baseline="0" dirty="0">
                <a:solidFill>
                  <a:schemeClr val="bg1"/>
                </a:solidFill>
                <a:latin typeface="HelveticaNeueLT Pro 57 Cn"/>
              </a:rPr>
              <a:t>PAŠVALDĪBĀM JĀUZLABO KONTROLE PĀR CIRSMU UN MEŽA ĪPAŠUMU PĀRDOŠANAS DARĪJUMIEM </a:t>
            </a:r>
            <a:endParaRPr lang="lv-LV" dirty="0">
              <a:solidFill>
                <a:schemeClr val="bg1"/>
              </a:solidFill>
            </a:endParaRPr>
          </a:p>
        </p:txBody>
      </p:sp>
      <p:sp>
        <p:nvSpPr>
          <p:cNvPr id="10" name="TextBox 9">
            <a:extLst>
              <a:ext uri="{FF2B5EF4-FFF2-40B4-BE49-F238E27FC236}">
                <a16:creationId xmlns:a16="http://schemas.microsoft.com/office/drawing/2014/main" id="{4E7815EA-51CC-3D1D-9DC1-A67A998A8BB3}"/>
              </a:ext>
            </a:extLst>
          </p:cNvPr>
          <p:cNvSpPr txBox="1"/>
          <p:nvPr/>
        </p:nvSpPr>
        <p:spPr>
          <a:xfrm>
            <a:off x="3239220" y="3092049"/>
            <a:ext cx="2087593" cy="1446550"/>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200" b="0" i="0" u="none" strike="noStrike" baseline="0" dirty="0">
                <a:solidFill>
                  <a:srgbClr val="000000"/>
                </a:solidFill>
                <a:latin typeface="HelveticaNeueLT Pro 57 Cn"/>
              </a:rPr>
              <a:t> </a:t>
            </a:r>
            <a:r>
              <a:rPr lang="lv-LV" sz="1300" b="0" i="0" u="none" strike="noStrike" baseline="0" dirty="0">
                <a:solidFill>
                  <a:schemeClr val="bg1"/>
                </a:solidFill>
                <a:latin typeface="HelveticaNeueLT Pro 57 Cn"/>
              </a:rPr>
              <a:t>Līdz </a:t>
            </a:r>
            <a:r>
              <a:rPr lang="lv-LV" sz="2400" b="1" i="0" u="none" strike="noStrike" baseline="0" dirty="0">
                <a:solidFill>
                  <a:schemeClr val="bg1"/>
                </a:solidFill>
                <a:latin typeface="HelveticaNeueLT Pro 57 Cn"/>
              </a:rPr>
              <a:t>400</a:t>
            </a:r>
            <a:r>
              <a:rPr lang="lv-LV" sz="1050" b="1" i="0" u="none" strike="noStrike" baseline="0" dirty="0">
                <a:solidFill>
                  <a:schemeClr val="bg1"/>
                </a:solidFill>
                <a:latin typeface="HelveticaNeueLT Pro 57 Cn"/>
              </a:rPr>
              <a:t>%</a:t>
            </a:r>
            <a:r>
              <a:rPr lang="lv-LV" sz="1000" b="1" i="0" u="none" strike="noStrike" baseline="0" dirty="0">
                <a:solidFill>
                  <a:schemeClr val="bg1"/>
                </a:solidFill>
                <a:latin typeface="HelveticaNeueLT Pro 57 Cn"/>
              </a:rPr>
              <a:t> </a:t>
            </a:r>
            <a:r>
              <a:rPr lang="lv-LV" sz="1300" b="0" i="0" u="none" strike="noStrike" baseline="0" dirty="0">
                <a:solidFill>
                  <a:schemeClr val="bg1"/>
                </a:solidFill>
                <a:latin typeface="HelveticaNeueLT Pro 57 Cn"/>
              </a:rPr>
              <a:t>- </a:t>
            </a:r>
          </a:p>
          <a:p>
            <a:pPr algn="ctr"/>
            <a:r>
              <a:rPr lang="lv-LV" sz="1300" b="0" i="0" u="none" strike="noStrike" baseline="0" dirty="0">
                <a:solidFill>
                  <a:schemeClr val="bg1"/>
                </a:solidFill>
                <a:latin typeface="HelveticaNeueLT Pro 57 Cn"/>
              </a:rPr>
              <a:t>&lt; nekustamo īpašumu, kuru sastāvā ir mežs, </a:t>
            </a:r>
            <a:r>
              <a:rPr lang="lv-LV" sz="1300" b="1" i="0" u="none" strike="noStrike" baseline="0" dirty="0">
                <a:solidFill>
                  <a:schemeClr val="bg1"/>
                </a:solidFill>
                <a:latin typeface="HelveticaNeueLT Pro 57 Cn"/>
              </a:rPr>
              <a:t>tālākpārdošanas cenas </a:t>
            </a:r>
            <a:endParaRPr lang="lv-LV" sz="1300" b="0" i="0" u="none" strike="noStrike" baseline="0" dirty="0">
              <a:solidFill>
                <a:schemeClr val="bg1"/>
              </a:solidFill>
              <a:latin typeface="HelveticaNeueLT Pro 57 Cn"/>
            </a:endParaRPr>
          </a:p>
          <a:p>
            <a:pPr algn="ctr"/>
            <a:r>
              <a:rPr lang="lv-LV" sz="1300" b="1" i="0" u="none" strike="noStrike" baseline="0" dirty="0">
                <a:solidFill>
                  <a:schemeClr val="bg1"/>
                </a:solidFill>
                <a:latin typeface="HelveticaNeueLT Pro 57 Cn"/>
              </a:rPr>
              <a:t>pieaugums </a:t>
            </a:r>
            <a:endParaRPr lang="lv-LV" dirty="0">
              <a:solidFill>
                <a:schemeClr val="bg1"/>
              </a:solidFill>
            </a:endParaRPr>
          </a:p>
        </p:txBody>
      </p:sp>
      <p:sp>
        <p:nvSpPr>
          <p:cNvPr id="12" name="TextBox 11">
            <a:extLst>
              <a:ext uri="{FF2B5EF4-FFF2-40B4-BE49-F238E27FC236}">
                <a16:creationId xmlns:a16="http://schemas.microsoft.com/office/drawing/2014/main" id="{8EEBAE0C-A8EF-48AA-E338-84BE428C1299}"/>
              </a:ext>
            </a:extLst>
          </p:cNvPr>
          <p:cNvSpPr txBox="1"/>
          <p:nvPr/>
        </p:nvSpPr>
        <p:spPr>
          <a:xfrm>
            <a:off x="5374982" y="3137545"/>
            <a:ext cx="1636144" cy="1446550"/>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200" b="0" i="0" u="none" strike="noStrike" baseline="0" dirty="0">
                <a:solidFill>
                  <a:srgbClr val="000000"/>
                </a:solidFill>
                <a:latin typeface="HelveticaNeueLT Pro 57 Cn"/>
              </a:rPr>
              <a:t> </a:t>
            </a:r>
            <a:r>
              <a:rPr lang="lv-LV" sz="1300" b="0" i="0" u="none" strike="noStrike" baseline="0" dirty="0">
                <a:solidFill>
                  <a:schemeClr val="bg1"/>
                </a:solidFill>
                <a:latin typeface="HelveticaNeueLT Pro 57 Cn"/>
              </a:rPr>
              <a:t>Līdz </a:t>
            </a:r>
          </a:p>
          <a:p>
            <a:pPr algn="ctr"/>
            <a:r>
              <a:rPr lang="lv-LV" sz="2400" b="1" i="0" u="none" strike="noStrike" baseline="0" dirty="0">
                <a:solidFill>
                  <a:schemeClr val="bg1"/>
                </a:solidFill>
                <a:latin typeface="HelveticaNeueLT Pro 57 Cn"/>
              </a:rPr>
              <a:t>268</a:t>
            </a:r>
            <a:r>
              <a:rPr lang="lv-LV" sz="1050" b="1" i="0" u="none" strike="noStrike" baseline="0" dirty="0">
                <a:solidFill>
                  <a:schemeClr val="bg1"/>
                </a:solidFill>
                <a:latin typeface="HelveticaNeueLT Pro 57 Cn"/>
              </a:rPr>
              <a:t>%</a:t>
            </a:r>
            <a:r>
              <a:rPr lang="lv-LV" sz="1000" b="1" i="0" u="none" strike="noStrike" baseline="0" dirty="0">
                <a:solidFill>
                  <a:schemeClr val="bg1"/>
                </a:solidFill>
                <a:latin typeface="HelveticaNeueLT Pro 57 Cn"/>
              </a:rPr>
              <a:t> </a:t>
            </a:r>
            <a:r>
              <a:rPr lang="lv-LV" sz="1300" b="0" i="0" u="none" strike="noStrike" baseline="0" dirty="0">
                <a:solidFill>
                  <a:schemeClr val="bg1"/>
                </a:solidFill>
                <a:latin typeface="HelveticaNeueLT Pro 57 Cn"/>
              </a:rPr>
              <a:t>- </a:t>
            </a:r>
          </a:p>
          <a:p>
            <a:pPr algn="ctr"/>
            <a:r>
              <a:rPr lang="lv-LV" sz="1300" b="0" i="0" u="none" strike="noStrike" baseline="0" dirty="0">
                <a:solidFill>
                  <a:schemeClr val="bg1"/>
                </a:solidFill>
                <a:latin typeface="HelveticaNeueLT Pro 57 Cn"/>
              </a:rPr>
              <a:t>&lt; </a:t>
            </a:r>
            <a:r>
              <a:rPr lang="lv-LV" sz="1300" b="1" i="0" u="none" strike="noStrike" baseline="0" dirty="0">
                <a:solidFill>
                  <a:schemeClr val="bg1"/>
                </a:solidFill>
                <a:latin typeface="HelveticaNeueLT Pro 57 Cn"/>
              </a:rPr>
              <a:t>cenas atšķirība </a:t>
            </a:r>
            <a:r>
              <a:rPr lang="lv-LV" sz="1300" b="0" i="0" u="none" strike="noStrike" baseline="0" dirty="0">
                <a:solidFill>
                  <a:schemeClr val="bg1"/>
                </a:solidFill>
                <a:latin typeface="HelveticaNeueLT Pro 57 Cn"/>
              </a:rPr>
              <a:t>starp novērtējumu un izsoles rezultātu </a:t>
            </a:r>
            <a:endParaRPr lang="lv-LV" dirty="0">
              <a:solidFill>
                <a:schemeClr val="bg1"/>
              </a:solidFill>
            </a:endParaRPr>
          </a:p>
        </p:txBody>
      </p:sp>
      <p:sp>
        <p:nvSpPr>
          <p:cNvPr id="14" name="TextBox 13">
            <a:extLst>
              <a:ext uri="{FF2B5EF4-FFF2-40B4-BE49-F238E27FC236}">
                <a16:creationId xmlns:a16="http://schemas.microsoft.com/office/drawing/2014/main" id="{AD7ABC69-82EB-93E4-BAB2-3513E30A4672}"/>
              </a:ext>
            </a:extLst>
          </p:cNvPr>
          <p:cNvSpPr txBox="1"/>
          <p:nvPr/>
        </p:nvSpPr>
        <p:spPr>
          <a:xfrm>
            <a:off x="7059295" y="2991534"/>
            <a:ext cx="1923690" cy="3016210"/>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200" b="0" i="0" u="none" strike="noStrike" baseline="0" dirty="0">
                <a:solidFill>
                  <a:schemeClr val="bg1"/>
                </a:solidFill>
                <a:latin typeface="HelveticaNeueLT Pro 57 Cn"/>
              </a:rPr>
              <a:t> </a:t>
            </a:r>
            <a:r>
              <a:rPr lang="lv-LV" sz="1300" b="0" i="0" u="none" strike="noStrike" baseline="0" dirty="0">
                <a:solidFill>
                  <a:schemeClr val="bg1"/>
                </a:solidFill>
                <a:latin typeface="HelveticaNeueLT Pro 57 Cn"/>
              </a:rPr>
              <a:t>Pašvaldības </a:t>
            </a:r>
          </a:p>
          <a:p>
            <a:pPr algn="ctr"/>
            <a:r>
              <a:rPr lang="lv-LV" sz="1300" b="1" i="0" u="none" strike="noStrike" baseline="0" dirty="0">
                <a:solidFill>
                  <a:schemeClr val="bg1"/>
                </a:solidFill>
                <a:latin typeface="HelveticaNeueLT Pro 57 Cn"/>
              </a:rPr>
              <a:t>neveic kontroli </a:t>
            </a:r>
            <a:endParaRPr lang="lv-LV" sz="1300" b="0" i="0" u="none" strike="noStrike" baseline="0" dirty="0">
              <a:solidFill>
                <a:schemeClr val="bg1"/>
              </a:solidFill>
              <a:latin typeface="HelveticaNeueLT Pro 57 Cn"/>
            </a:endParaRPr>
          </a:p>
          <a:p>
            <a:pPr algn="ctr"/>
            <a:r>
              <a:rPr lang="lv-LV" sz="1300" b="0" i="0" u="none" strike="noStrike" baseline="0" dirty="0">
                <a:solidFill>
                  <a:schemeClr val="bg1"/>
                </a:solidFill>
                <a:latin typeface="HelveticaNeueLT Pro 57 Cn"/>
              </a:rPr>
              <a:t>par cirsmu </a:t>
            </a:r>
          </a:p>
          <a:p>
            <a:pPr algn="ctr"/>
            <a:r>
              <a:rPr lang="lv-LV" sz="1300" b="0" i="0" u="none" strike="noStrike" baseline="0" dirty="0">
                <a:solidFill>
                  <a:schemeClr val="bg1"/>
                </a:solidFill>
                <a:latin typeface="HelveticaNeueLT Pro 57 Cn"/>
              </a:rPr>
              <a:t>novērtējumu atbilstību </a:t>
            </a:r>
          </a:p>
          <a:p>
            <a:pPr algn="ctr"/>
            <a:r>
              <a:rPr lang="lv-LV" sz="1300" b="0" i="0" u="none" strike="noStrike" baseline="0" dirty="0">
                <a:solidFill>
                  <a:schemeClr val="bg1"/>
                </a:solidFill>
                <a:latin typeface="HelveticaNeueLT Pro 57 Cn"/>
              </a:rPr>
              <a:t>faktiski izcērtamās </a:t>
            </a:r>
          </a:p>
          <a:p>
            <a:pPr algn="ctr"/>
            <a:r>
              <a:rPr lang="lv-LV" sz="1300" b="0" i="0" u="none" strike="noStrike" baseline="0" dirty="0">
                <a:solidFill>
                  <a:schemeClr val="bg1"/>
                </a:solidFill>
                <a:latin typeface="HelveticaNeueLT Pro 57 Cn"/>
              </a:rPr>
              <a:t>koksnes apjomam. </a:t>
            </a:r>
          </a:p>
          <a:p>
            <a:pPr algn="ctr"/>
            <a:r>
              <a:rPr lang="lv-LV" sz="1300" b="0" i="0" u="none" strike="noStrike" baseline="0" dirty="0">
                <a:solidFill>
                  <a:schemeClr val="bg1"/>
                </a:solidFill>
                <a:latin typeface="HelveticaNeueLT Pro 57 Cn"/>
              </a:rPr>
              <a:t>Lielākā kļūda – </a:t>
            </a:r>
          </a:p>
          <a:p>
            <a:pPr algn="ctr"/>
            <a:r>
              <a:rPr lang="lv-LV" sz="1300" b="0" i="0" u="none" strike="noStrike" baseline="0" dirty="0">
                <a:solidFill>
                  <a:schemeClr val="bg1"/>
                </a:solidFill>
                <a:latin typeface="HelveticaNeueLT Pro 57 Cn"/>
              </a:rPr>
              <a:t>nav uzskaitīta/ </a:t>
            </a:r>
          </a:p>
          <a:p>
            <a:pPr algn="ctr"/>
            <a:r>
              <a:rPr lang="lv-LV" sz="1300" b="1" i="0" u="none" strike="noStrike" baseline="0" dirty="0">
                <a:solidFill>
                  <a:schemeClr val="bg1"/>
                </a:solidFill>
                <a:latin typeface="HelveticaNeueLT Pro 57 Cn"/>
              </a:rPr>
              <a:t>zaudēta koksnes krāja </a:t>
            </a:r>
            <a:r>
              <a:rPr lang="lv-LV" sz="2400" b="1" i="0" u="none" strike="noStrike" baseline="0" dirty="0">
                <a:solidFill>
                  <a:schemeClr val="bg1"/>
                </a:solidFill>
                <a:latin typeface="HelveticaNeueLT Pro 57 Cn"/>
              </a:rPr>
              <a:t>4159 </a:t>
            </a:r>
            <a:r>
              <a:rPr lang="lv-LV" sz="1900" b="1" i="0" u="none" strike="noStrike" baseline="0" dirty="0">
                <a:solidFill>
                  <a:schemeClr val="bg1"/>
                </a:solidFill>
                <a:latin typeface="HelveticaNeueLT Pro 57 Cn"/>
              </a:rPr>
              <a:t>m</a:t>
            </a:r>
            <a:r>
              <a:rPr lang="lv-LV" sz="1100" b="1" i="0" u="none" strike="noStrike" baseline="0" dirty="0">
                <a:solidFill>
                  <a:schemeClr val="bg1"/>
                </a:solidFill>
                <a:latin typeface="HelveticaNeueLT Pro 57 Cn"/>
              </a:rPr>
              <a:t>3 </a:t>
            </a:r>
            <a:r>
              <a:rPr lang="lv-LV" sz="1300" b="1" i="0" u="none" strike="noStrike" baseline="0" dirty="0">
                <a:solidFill>
                  <a:schemeClr val="bg1"/>
                </a:solidFill>
                <a:latin typeface="HelveticaNeueLT Pro 57 Cn"/>
              </a:rPr>
              <a:t>apjomā </a:t>
            </a:r>
            <a:r>
              <a:rPr lang="lv-LV" sz="2400" b="1" i="0" u="none" strike="noStrike" baseline="0" dirty="0">
                <a:solidFill>
                  <a:schemeClr val="bg1"/>
                </a:solidFill>
                <a:latin typeface="HelveticaNeueLT Pro 57 Cn"/>
              </a:rPr>
              <a:t>163 477 </a:t>
            </a:r>
            <a:r>
              <a:rPr lang="lv-LV" sz="1100" b="0" i="0" u="none" strike="noStrike" baseline="0" dirty="0">
                <a:solidFill>
                  <a:schemeClr val="bg1"/>
                </a:solidFill>
                <a:latin typeface="HelveticaNeueLT Pro 57 Cn"/>
              </a:rPr>
              <a:t>EUR </a:t>
            </a:r>
            <a:r>
              <a:rPr lang="lv-LV" sz="1300" b="0" i="0" u="none" strike="noStrike" baseline="0" dirty="0">
                <a:solidFill>
                  <a:schemeClr val="bg1"/>
                </a:solidFill>
                <a:latin typeface="HelveticaNeueLT Pro 57 Cn"/>
              </a:rPr>
              <a:t>vērtībā </a:t>
            </a:r>
            <a:endParaRPr lang="lv-LV" dirty="0">
              <a:solidFill>
                <a:schemeClr val="bg1"/>
              </a:solidFill>
            </a:endParaRPr>
          </a:p>
        </p:txBody>
      </p:sp>
      <p:sp>
        <p:nvSpPr>
          <p:cNvPr id="16" name="TextBox 15">
            <a:extLst>
              <a:ext uri="{FF2B5EF4-FFF2-40B4-BE49-F238E27FC236}">
                <a16:creationId xmlns:a16="http://schemas.microsoft.com/office/drawing/2014/main" id="{E7F0C2DD-2A6A-8295-B6F5-94925F40017F}"/>
              </a:ext>
            </a:extLst>
          </p:cNvPr>
          <p:cNvSpPr txBox="1"/>
          <p:nvPr/>
        </p:nvSpPr>
        <p:spPr>
          <a:xfrm>
            <a:off x="8982985" y="3016307"/>
            <a:ext cx="1746851" cy="1477328"/>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200" b="0" i="0" u="none" strike="noStrike" baseline="0" dirty="0">
                <a:solidFill>
                  <a:srgbClr val="000000"/>
                </a:solidFill>
                <a:latin typeface="HelveticaNeueLT Pro 57 Cn"/>
              </a:rPr>
              <a:t> </a:t>
            </a:r>
            <a:r>
              <a:rPr lang="lv-LV" sz="1300" b="0" i="0" u="none" strike="noStrike" baseline="0" dirty="0">
                <a:solidFill>
                  <a:schemeClr val="bg1"/>
                </a:solidFill>
                <a:latin typeface="HelveticaNeueLT Pro 57 Cn"/>
              </a:rPr>
              <a:t>Pārdodot meža īpašumus (zeme), </a:t>
            </a:r>
          </a:p>
          <a:p>
            <a:pPr algn="ctr"/>
            <a:r>
              <a:rPr lang="lv-LV" sz="1300" b="1" i="0" u="none" strike="noStrike" baseline="0" dirty="0">
                <a:solidFill>
                  <a:schemeClr val="bg1"/>
                </a:solidFill>
                <a:latin typeface="HelveticaNeueLT Pro 57 Cn"/>
              </a:rPr>
              <a:t>netiek pienācīgi veikta </a:t>
            </a:r>
            <a:r>
              <a:rPr lang="lv-LV" sz="1300" b="0" i="0" u="none" strike="noStrike" baseline="0" dirty="0">
                <a:solidFill>
                  <a:schemeClr val="bg1"/>
                </a:solidFill>
                <a:latin typeface="HelveticaNeueLT Pro 57 Cn"/>
              </a:rPr>
              <a:t>augošu koku </a:t>
            </a:r>
            <a:r>
              <a:rPr lang="lv-LV" sz="1300" b="1" i="0" u="none" strike="noStrike" baseline="0" dirty="0">
                <a:solidFill>
                  <a:schemeClr val="bg1"/>
                </a:solidFill>
                <a:latin typeface="HelveticaNeueLT Pro 57 Cn"/>
              </a:rPr>
              <a:t>uzmērīšana un novērtēšana </a:t>
            </a:r>
            <a:endParaRPr lang="lv-LV" dirty="0">
              <a:solidFill>
                <a:schemeClr val="bg1"/>
              </a:solidFill>
            </a:endParaRPr>
          </a:p>
        </p:txBody>
      </p:sp>
    </p:spTree>
    <p:extLst>
      <p:ext uri="{BB962C8B-B14F-4D97-AF65-F5344CB8AC3E}">
        <p14:creationId xmlns:p14="http://schemas.microsoft.com/office/powerpoint/2010/main" val="4138168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D450DB-2569-4D5C-E064-952DC5A423F4}"/>
              </a:ext>
            </a:extLst>
          </p:cNvPr>
          <p:cNvSpPr>
            <a:spLocks noGrp="1"/>
          </p:cNvSpPr>
          <p:nvPr>
            <p:ph type="body" sz="quarter" idx="10"/>
          </p:nvPr>
        </p:nvSpPr>
        <p:spPr>
          <a:xfrm>
            <a:off x="4632385" y="1634849"/>
            <a:ext cx="6719106" cy="4396496"/>
          </a:xfrm>
        </p:spPr>
        <p:txBody>
          <a:bodyPr>
            <a:normAutofit fontScale="92500" lnSpcReduction="20000"/>
          </a:bodyPr>
          <a:lstStyle/>
          <a:p>
            <a:pPr marL="342900" indent="-342900" algn="just">
              <a:buFont typeface="Wingdings" panose="05000000000000000000" pitchFamily="2" charset="2"/>
              <a:buChar char="v"/>
            </a:pPr>
            <a:r>
              <a:rPr lang="lv-LV" dirty="0">
                <a:latin typeface="+mj-lt"/>
              </a:rPr>
              <a:t>Nodrošināt, ka visos attiecināmajos gadījumos cirsmas un meža īpašumi tiek </a:t>
            </a:r>
            <a:r>
              <a:rPr lang="lv-LV" b="1" dirty="0">
                <a:latin typeface="+mj-lt"/>
              </a:rPr>
              <a:t>pārdoti izsolē</a:t>
            </a:r>
            <a:r>
              <a:rPr lang="lv-LV" dirty="0">
                <a:latin typeface="+mj-lt"/>
              </a:rPr>
              <a:t>.</a:t>
            </a:r>
          </a:p>
          <a:p>
            <a:pPr marL="342900" indent="-342900" algn="just">
              <a:buFont typeface="Wingdings" panose="05000000000000000000" pitchFamily="2" charset="2"/>
              <a:buChar char="v"/>
            </a:pPr>
            <a:r>
              <a:rPr lang="lv-LV" b="1" dirty="0">
                <a:latin typeface="+mj-lt"/>
              </a:rPr>
              <a:t>Izmantot</a:t>
            </a:r>
            <a:r>
              <a:rPr lang="lv-LV" dirty="0">
                <a:latin typeface="+mj-lt"/>
              </a:rPr>
              <a:t> visus pieejamos </a:t>
            </a:r>
            <a:r>
              <a:rPr lang="lv-LV" b="1" dirty="0">
                <a:latin typeface="+mj-lt"/>
              </a:rPr>
              <a:t>informācijas kanālus</a:t>
            </a:r>
            <a:r>
              <a:rPr lang="lv-LV" dirty="0">
                <a:latin typeface="+mj-lt"/>
              </a:rPr>
              <a:t>, lai izsolei piesaistītu iespējami </a:t>
            </a:r>
            <a:r>
              <a:rPr lang="lv-LV" b="1" dirty="0">
                <a:latin typeface="+mj-lt"/>
              </a:rPr>
              <a:t>plašāku</a:t>
            </a:r>
            <a:r>
              <a:rPr lang="lv-LV" dirty="0">
                <a:latin typeface="+mj-lt"/>
              </a:rPr>
              <a:t> potenciālo dalībnieku </a:t>
            </a:r>
            <a:r>
              <a:rPr lang="lv-LV" b="1" dirty="0">
                <a:latin typeface="+mj-lt"/>
              </a:rPr>
              <a:t>loku</a:t>
            </a:r>
            <a:r>
              <a:rPr lang="lv-LV" dirty="0">
                <a:latin typeface="+mj-lt"/>
              </a:rPr>
              <a:t>.</a:t>
            </a:r>
            <a:endParaRPr lang="lv-LV" b="1" dirty="0">
              <a:latin typeface="+mj-lt"/>
            </a:endParaRPr>
          </a:p>
          <a:p>
            <a:pPr marL="342900" indent="-342900" algn="just">
              <a:buFont typeface="Wingdings" panose="05000000000000000000" pitchFamily="2" charset="2"/>
              <a:buChar char="v"/>
            </a:pPr>
            <a:r>
              <a:rPr lang="lv-LV" b="1" dirty="0">
                <a:latin typeface="+mj-lt"/>
              </a:rPr>
              <a:t>Pēc</a:t>
            </a:r>
            <a:r>
              <a:rPr lang="lv-LV" dirty="0">
                <a:latin typeface="+mj-lt"/>
              </a:rPr>
              <a:t> veiktās </a:t>
            </a:r>
            <a:r>
              <a:rPr lang="lv-LV" b="1" dirty="0">
                <a:latin typeface="+mj-lt"/>
              </a:rPr>
              <a:t>mežistrādes</a:t>
            </a:r>
            <a:r>
              <a:rPr lang="lv-LV" dirty="0">
                <a:latin typeface="+mj-lt"/>
              </a:rPr>
              <a:t> </a:t>
            </a:r>
            <a:r>
              <a:rPr lang="lv-LV" b="1" dirty="0">
                <a:latin typeface="+mj-lt"/>
              </a:rPr>
              <a:t>veikt kontroles procedūras</a:t>
            </a:r>
            <a:r>
              <a:rPr lang="lv-LV" dirty="0">
                <a:latin typeface="+mj-lt"/>
              </a:rPr>
              <a:t>, lai pārliecinātos par cirsmas stāvokli un līguma izpildes nosacījumu izpildi.</a:t>
            </a:r>
          </a:p>
          <a:p>
            <a:pPr marL="342900" indent="-342900" algn="just">
              <a:buFont typeface="Wingdings" panose="05000000000000000000" pitchFamily="2" charset="2"/>
              <a:buChar char="v"/>
            </a:pPr>
            <a:r>
              <a:rPr lang="lv-LV" dirty="0">
                <a:latin typeface="+mj-lt"/>
              </a:rPr>
              <a:t>Nekustamo īpašumu pārdošanā, kuru sastāvā ir mežs, nepieciešams</a:t>
            </a:r>
            <a:r>
              <a:rPr lang="lv-LV" b="1" dirty="0">
                <a:latin typeface="+mj-lt"/>
              </a:rPr>
              <a:t> veikt augošu koku uzmērīšanu </a:t>
            </a:r>
            <a:r>
              <a:rPr lang="lv-LV" dirty="0">
                <a:latin typeface="+mj-lt"/>
              </a:rPr>
              <a:t>(</a:t>
            </a:r>
            <a:r>
              <a:rPr lang="lv-LV" dirty="0" err="1">
                <a:latin typeface="+mj-lt"/>
              </a:rPr>
              <a:t>dastošanu</a:t>
            </a:r>
            <a:r>
              <a:rPr lang="lv-LV" dirty="0">
                <a:latin typeface="+mj-lt"/>
              </a:rPr>
              <a:t>).</a:t>
            </a:r>
          </a:p>
          <a:p>
            <a:pPr marL="285750" indent="-285750" algn="just">
              <a:buFont typeface="Wingdings" panose="05000000000000000000" pitchFamily="2" charset="2"/>
              <a:buChar char="v"/>
            </a:pPr>
            <a:r>
              <a:rPr lang="lv-LV" sz="2400" dirty="0">
                <a:latin typeface="+mj-lt"/>
              </a:rPr>
              <a:t>Pašvaldībām </a:t>
            </a:r>
            <a:r>
              <a:rPr lang="lv-LV" b="1" dirty="0">
                <a:latin typeface="+mj-lt"/>
              </a:rPr>
              <a:t>nodrošināt kontroli pār </a:t>
            </a:r>
            <a:r>
              <a:rPr lang="lv-LV" sz="2400" dirty="0">
                <a:latin typeface="+mj-lt"/>
              </a:rPr>
              <a:t>izcirstās koksnes </a:t>
            </a:r>
            <a:r>
              <a:rPr lang="lv-LV" sz="2400" b="1" dirty="0">
                <a:latin typeface="+mj-lt"/>
              </a:rPr>
              <a:t>apjomu </a:t>
            </a:r>
            <a:r>
              <a:rPr lang="lv-LV" sz="2400" dirty="0">
                <a:latin typeface="+mj-lt"/>
              </a:rPr>
              <a:t>pēc cirsmas izstrādes, jo šobrīd patiesais </a:t>
            </a:r>
            <a:r>
              <a:rPr lang="lv-LV" sz="2400" b="1" dirty="0">
                <a:latin typeface="+mj-lt"/>
              </a:rPr>
              <a:t>apjoms </a:t>
            </a:r>
            <a:r>
              <a:rPr lang="lv-LV" sz="2400" dirty="0">
                <a:latin typeface="+mj-lt"/>
              </a:rPr>
              <a:t>ir </a:t>
            </a:r>
            <a:r>
              <a:rPr lang="lv-LV" sz="2400" b="1" dirty="0">
                <a:latin typeface="+mj-lt"/>
              </a:rPr>
              <a:t>zināms</a:t>
            </a:r>
            <a:r>
              <a:rPr lang="lv-LV" sz="2400" dirty="0">
                <a:latin typeface="+mj-lt"/>
              </a:rPr>
              <a:t> tikai attiecīgās cirsmas </a:t>
            </a:r>
            <a:r>
              <a:rPr lang="lv-LV" sz="2400" b="1" dirty="0">
                <a:latin typeface="+mj-lt"/>
              </a:rPr>
              <a:t>izstrādātājam.</a:t>
            </a:r>
          </a:p>
          <a:p>
            <a:pPr marL="342900" indent="-342900" algn="just">
              <a:buFont typeface="Wingdings" panose="05000000000000000000" pitchFamily="2" charset="2"/>
              <a:buChar char="v"/>
            </a:pPr>
            <a:endParaRPr lang="lv-LV" dirty="0">
              <a:latin typeface="+mj-lt"/>
            </a:endParaRPr>
          </a:p>
          <a:p>
            <a:pPr marL="342900" indent="-342900" algn="just">
              <a:buFont typeface="Wingdings" panose="05000000000000000000" pitchFamily="2" charset="2"/>
              <a:buChar char="v"/>
            </a:pPr>
            <a:endParaRPr lang="lv-LV" dirty="0">
              <a:latin typeface="+mj-lt"/>
            </a:endParaRPr>
          </a:p>
          <a:p>
            <a:pPr algn="just"/>
            <a:endParaRPr lang="lv-LV" dirty="0"/>
          </a:p>
        </p:txBody>
      </p:sp>
      <p:sp>
        <p:nvSpPr>
          <p:cNvPr id="3" name="Text Placeholder 1">
            <a:extLst>
              <a:ext uri="{FF2B5EF4-FFF2-40B4-BE49-F238E27FC236}">
                <a16:creationId xmlns:a16="http://schemas.microsoft.com/office/drawing/2014/main" id="{32261F52-8979-D282-3F2A-E9250CDCE50A}"/>
              </a:ext>
            </a:extLst>
          </p:cNvPr>
          <p:cNvSpPr txBox="1">
            <a:spLocks/>
          </p:cNvSpPr>
          <p:nvPr/>
        </p:nvSpPr>
        <p:spPr>
          <a:xfrm>
            <a:off x="1914458" y="635910"/>
            <a:ext cx="9566341" cy="640991"/>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04A7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dirty="0" err="1">
                <a:ln>
                  <a:noFill/>
                </a:ln>
                <a:solidFill>
                  <a:srgbClr val="204A72"/>
                </a:solidFill>
                <a:effectLst/>
                <a:uLnTx/>
                <a:uFillTx/>
                <a:latin typeface="Arial" panose="020B0604020202020204"/>
                <a:ea typeface="+mn-ea"/>
                <a:cs typeface="Arial" panose="020B0604020202020204" pitchFamily="34" charset="0"/>
              </a:rPr>
              <a:t>Pašvaldīb</a:t>
            </a:r>
            <a:r>
              <a:rPr lang="lv-LV" sz="2800" b="1" dirty="0" err="1">
                <a:latin typeface="Arial" panose="020B0604020202020204"/>
              </a:rPr>
              <a:t>ām</a:t>
            </a:r>
            <a:r>
              <a:rPr lang="lv-LV" sz="2800" b="1" dirty="0">
                <a:latin typeface="Arial" panose="020B0604020202020204"/>
              </a:rPr>
              <a:t> nepieciešams nodrošināt labāku iekšējās kontroles sistēmu pār cirsmu un meža īpašumu pārdošanas darījumiem</a:t>
            </a:r>
            <a:endParaRPr lang="en-LV" sz="2800" b="1" dirty="0">
              <a:latin typeface="Arial" panose="020B0604020202020204"/>
            </a:endParaRPr>
          </a:p>
        </p:txBody>
      </p:sp>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6B705C67-F9D1-1E40-2327-393E92C22ED1}"/>
                  </a:ext>
                </a:extLst>
              </p:cNvPr>
              <p:cNvGraphicFramePr/>
              <p:nvPr/>
            </p:nvGraphicFramePr>
            <p:xfrm>
              <a:off x="681406" y="2057399"/>
              <a:ext cx="3743945" cy="284710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Chart 4">
                <a:extLst>
                  <a:ext uri="{FF2B5EF4-FFF2-40B4-BE49-F238E27FC236}">
                    <a16:creationId xmlns:a16="http://schemas.microsoft.com/office/drawing/2014/main" id="{6B705C67-F9D1-1E40-2327-393E92C22ED1}"/>
                  </a:ext>
                </a:extLst>
              </p:cNvPr>
              <p:cNvPicPr>
                <a:picLocks noGrp="1" noRot="1" noChangeAspect="1" noMove="1" noResize="1" noEditPoints="1" noAdjustHandles="1" noChangeArrowheads="1" noChangeShapeType="1"/>
              </p:cNvPicPr>
              <p:nvPr/>
            </p:nvPicPr>
            <p:blipFill>
              <a:blip r:embed="rId3"/>
              <a:stretch>
                <a:fillRect/>
              </a:stretch>
            </p:blipFill>
            <p:spPr>
              <a:xfrm>
                <a:off x="681406" y="2057399"/>
                <a:ext cx="3743945" cy="2847109"/>
              </a:xfrm>
              <a:prstGeom prst="rect">
                <a:avLst/>
              </a:prstGeom>
            </p:spPr>
          </p:pic>
        </mc:Fallback>
      </mc:AlternateContent>
    </p:spTree>
    <p:extLst>
      <p:ext uri="{BB962C8B-B14F-4D97-AF65-F5344CB8AC3E}">
        <p14:creationId xmlns:p14="http://schemas.microsoft.com/office/powerpoint/2010/main" val="2357444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AD73AF-2765-A366-EDF1-9F1FF9B8C9E9}"/>
              </a:ext>
            </a:extLst>
          </p:cNvPr>
          <p:cNvSpPr txBox="1"/>
          <p:nvPr/>
        </p:nvSpPr>
        <p:spPr>
          <a:xfrm>
            <a:off x="1871932" y="579095"/>
            <a:ext cx="9192135" cy="830997"/>
          </a:xfrm>
          <a:prstGeom prst="rect">
            <a:avLst/>
          </a:prstGeom>
          <a:noFill/>
        </p:spPr>
        <p:txBody>
          <a:bodyPr wrap="square">
            <a:spAutoFit/>
          </a:bodyPr>
          <a:lstStyle/>
          <a:p>
            <a:pPr algn="just"/>
            <a:r>
              <a:rPr lang="lv-LV" sz="2400" b="1" dirty="0">
                <a:solidFill>
                  <a:srgbClr val="204A72"/>
                </a:solidFill>
                <a:latin typeface="+mj-lt"/>
              </a:rPr>
              <a:t>Ieviest kontroles procedūras par pārdodamās mantas novērtējumu kvalitāti un atbilstību tirgus situācijai </a:t>
            </a:r>
          </a:p>
        </p:txBody>
      </p:sp>
      <p:sp>
        <p:nvSpPr>
          <p:cNvPr id="10" name="Text Placeholder 9">
            <a:extLst>
              <a:ext uri="{FF2B5EF4-FFF2-40B4-BE49-F238E27FC236}">
                <a16:creationId xmlns:a16="http://schemas.microsoft.com/office/drawing/2014/main" id="{FB1EC0C8-D45F-F20E-A6DF-C3818676F687}"/>
              </a:ext>
            </a:extLst>
          </p:cNvPr>
          <p:cNvSpPr>
            <a:spLocks noGrp="1"/>
          </p:cNvSpPr>
          <p:nvPr>
            <p:ph type="body" sz="quarter" idx="10"/>
          </p:nvPr>
        </p:nvSpPr>
        <p:spPr>
          <a:xfrm>
            <a:off x="4925682" y="1634848"/>
            <a:ext cx="6374921" cy="4472653"/>
          </a:xfrm>
        </p:spPr>
        <p:txBody>
          <a:bodyPr>
            <a:normAutofit fontScale="70000" lnSpcReduction="20000"/>
          </a:bodyPr>
          <a:lstStyle/>
          <a:p>
            <a:pPr algn="just">
              <a:lnSpc>
                <a:spcPct val="115000"/>
              </a:lnSpc>
              <a:spcBef>
                <a:spcPts val="600"/>
              </a:spcBef>
              <a:spcAft>
                <a:spcPts val="600"/>
              </a:spcAft>
              <a:tabLst>
                <a:tab pos="287655" algn="l"/>
              </a:tabLst>
            </a:pPr>
            <a:r>
              <a:rPr lang="lv-LV" sz="2600" dirty="0">
                <a:latin typeface="+mj-lt"/>
              </a:rPr>
              <a:t>Situācijas analīze pēc mantas pārdošanas sniedz vērtīgu informāciju par apstākļiem un kļūdām, kas jāņem vērā, turpmāk organizējot mantas pārdošanu. Šāda pēckontroles mehānisma būtība ir ne tikai esošo procesu un kontroles sistēmas novērtēšana, bet arī iespējamo zaudējumu novēršana nākotnē. Atsavināšanas gadījumos ieteicams veikt kontroles procedūras, lai salīdzinātu un novērtētu:</a:t>
            </a:r>
          </a:p>
          <a:p>
            <a:pPr marL="457200" lvl="0" indent="-457200" algn="just">
              <a:lnSpc>
                <a:spcPct val="115000"/>
              </a:lnSpc>
              <a:spcBef>
                <a:spcPts val="600"/>
              </a:spcBef>
              <a:spcAft>
                <a:spcPts val="600"/>
              </a:spcAft>
              <a:buFont typeface="Wingdings" panose="05000000000000000000" pitchFamily="2" charset="2"/>
              <a:buChar char="v"/>
              <a:tabLst>
                <a:tab pos="287655" algn="l"/>
              </a:tabLst>
            </a:pPr>
            <a:r>
              <a:rPr lang="lv-LV" sz="2600" dirty="0">
                <a:latin typeface="+mj-lt"/>
              </a:rPr>
              <a:t>atsavināmo īpašumu sākotnējo novērtējumu un faktiskās tirgus tendences;</a:t>
            </a:r>
          </a:p>
          <a:p>
            <a:pPr marL="457200" lvl="0" indent="-457200" algn="just">
              <a:lnSpc>
                <a:spcPct val="115000"/>
              </a:lnSpc>
              <a:spcBef>
                <a:spcPts val="600"/>
              </a:spcBef>
              <a:spcAft>
                <a:spcPts val="600"/>
              </a:spcAft>
              <a:buFont typeface="Wingdings" panose="05000000000000000000" pitchFamily="2" charset="2"/>
              <a:buChar char="v"/>
              <a:tabLst>
                <a:tab pos="287655" algn="l"/>
              </a:tabLst>
            </a:pPr>
            <a:r>
              <a:rPr lang="lv-LV" sz="2600" dirty="0">
                <a:latin typeface="+mj-lt"/>
              </a:rPr>
              <a:t>augošu koku uzmērīšanas datus (</a:t>
            </a:r>
            <a:r>
              <a:rPr lang="lv-LV" sz="2600" dirty="0" err="1">
                <a:latin typeface="+mj-lt"/>
              </a:rPr>
              <a:t>dastojumu</a:t>
            </a:r>
            <a:r>
              <a:rPr lang="lv-LV" sz="2600" dirty="0">
                <a:latin typeface="+mj-lt"/>
              </a:rPr>
              <a:t>) un meža inventarizācijas datus;</a:t>
            </a:r>
          </a:p>
          <a:p>
            <a:pPr marL="457200" lvl="0" indent="-457200" algn="just">
              <a:lnSpc>
                <a:spcPct val="115000"/>
              </a:lnSpc>
              <a:spcBef>
                <a:spcPts val="600"/>
              </a:spcBef>
              <a:spcAft>
                <a:spcPts val="600"/>
              </a:spcAft>
              <a:buFont typeface="Wingdings" panose="05000000000000000000" pitchFamily="2" charset="2"/>
              <a:buChar char="v"/>
              <a:tabLst>
                <a:tab pos="287655" algn="l"/>
              </a:tabLst>
            </a:pPr>
            <a:r>
              <a:rPr lang="lv-LV" sz="2600" dirty="0">
                <a:latin typeface="+mj-lt"/>
              </a:rPr>
              <a:t>atsavināmo īpašuma vērtējumu un faktiski nosolīto cenu, pievēršot uzmanību īpašumu tālākpārdošanai.</a:t>
            </a:r>
          </a:p>
          <a:p>
            <a:endParaRPr lang="lv-LV" dirty="0"/>
          </a:p>
        </p:txBody>
      </p:sp>
      <p:sp>
        <p:nvSpPr>
          <p:cNvPr id="11" name="Rectangle 10">
            <a:extLst>
              <a:ext uri="{FF2B5EF4-FFF2-40B4-BE49-F238E27FC236}">
                <a16:creationId xmlns:a16="http://schemas.microsoft.com/office/drawing/2014/main" id="{B7BAF7CC-9FDD-D2D5-F8D9-BC91F744897C}"/>
              </a:ext>
            </a:extLst>
          </p:cNvPr>
          <p:cNvSpPr/>
          <p:nvPr/>
        </p:nvSpPr>
        <p:spPr>
          <a:xfrm>
            <a:off x="888911" y="2167616"/>
            <a:ext cx="3985014" cy="73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latin typeface="+mj-lt"/>
            </a:endParaRPr>
          </a:p>
        </p:txBody>
      </p:sp>
      <p:sp>
        <p:nvSpPr>
          <p:cNvPr id="12" name="TextBox 11">
            <a:extLst>
              <a:ext uri="{FF2B5EF4-FFF2-40B4-BE49-F238E27FC236}">
                <a16:creationId xmlns:a16="http://schemas.microsoft.com/office/drawing/2014/main" id="{F14847CD-FE3B-D7EA-DF75-F53216DCE47D}"/>
              </a:ext>
            </a:extLst>
          </p:cNvPr>
          <p:cNvSpPr txBox="1"/>
          <p:nvPr/>
        </p:nvSpPr>
        <p:spPr>
          <a:xfrm>
            <a:off x="1057999" y="2194383"/>
            <a:ext cx="3453616" cy="923330"/>
          </a:xfrm>
          <a:prstGeom prst="rect">
            <a:avLst/>
          </a:prstGeom>
          <a:noFill/>
        </p:spPr>
        <p:txBody>
          <a:bodyPr wrap="square" rtlCol="0">
            <a:spAutoFit/>
          </a:bodyPr>
          <a:lstStyle/>
          <a:p>
            <a:pPr algn="just"/>
            <a:r>
              <a:rPr lang="lv-LV" dirty="0">
                <a:solidFill>
                  <a:schemeClr val="bg1"/>
                </a:solidFill>
                <a:latin typeface="+mj-lt"/>
              </a:rPr>
              <a:t>Atšķirības meža inventarizācijā un novērtējumā (</a:t>
            </a:r>
            <a:r>
              <a:rPr lang="lv-LV" dirty="0" err="1">
                <a:solidFill>
                  <a:schemeClr val="bg1"/>
                </a:solidFill>
                <a:latin typeface="+mj-lt"/>
              </a:rPr>
              <a:t>dastojumā</a:t>
            </a:r>
            <a:r>
              <a:rPr lang="lv-LV" dirty="0">
                <a:solidFill>
                  <a:schemeClr val="bg1"/>
                </a:solidFill>
                <a:latin typeface="+mj-lt"/>
              </a:rPr>
              <a:t>):</a:t>
            </a:r>
          </a:p>
          <a:p>
            <a:pPr algn="just"/>
            <a:endParaRPr lang="en-LV" dirty="0">
              <a:solidFill>
                <a:schemeClr val="bg1"/>
              </a:solidFill>
              <a:latin typeface="+mj-lt"/>
            </a:endParaRPr>
          </a:p>
        </p:txBody>
      </p:sp>
      <p:graphicFrame>
        <p:nvGraphicFramePr>
          <p:cNvPr id="13" name="Table 12">
            <a:extLst>
              <a:ext uri="{FF2B5EF4-FFF2-40B4-BE49-F238E27FC236}">
                <a16:creationId xmlns:a16="http://schemas.microsoft.com/office/drawing/2014/main" id="{D41391EB-D832-7A59-D484-895A76D9C107}"/>
              </a:ext>
            </a:extLst>
          </p:cNvPr>
          <p:cNvGraphicFramePr>
            <a:graphicFrameLocks noGrp="1"/>
          </p:cNvGraphicFramePr>
          <p:nvPr>
            <p:extLst>
              <p:ext uri="{D42A27DB-BD31-4B8C-83A1-F6EECF244321}">
                <p14:modId xmlns:p14="http://schemas.microsoft.com/office/powerpoint/2010/main" val="3203470217"/>
              </p:ext>
            </p:extLst>
          </p:nvPr>
        </p:nvGraphicFramePr>
        <p:xfrm>
          <a:off x="891397" y="2897236"/>
          <a:ext cx="3982528" cy="2397760"/>
        </p:xfrm>
        <a:graphic>
          <a:graphicData uri="http://schemas.openxmlformats.org/drawingml/2006/table">
            <a:tbl>
              <a:tblPr firstRow="1" bandRow="1">
                <a:tableStyleId>{5C22544A-7EE6-4342-B048-85BDC9FD1C3A}</a:tableStyleId>
              </a:tblPr>
              <a:tblGrid>
                <a:gridCol w="1309428">
                  <a:extLst>
                    <a:ext uri="{9D8B030D-6E8A-4147-A177-3AD203B41FA5}">
                      <a16:colId xmlns:a16="http://schemas.microsoft.com/office/drawing/2014/main" val="3366166264"/>
                    </a:ext>
                  </a:extLst>
                </a:gridCol>
                <a:gridCol w="1430896">
                  <a:extLst>
                    <a:ext uri="{9D8B030D-6E8A-4147-A177-3AD203B41FA5}">
                      <a16:colId xmlns:a16="http://schemas.microsoft.com/office/drawing/2014/main" val="121257642"/>
                    </a:ext>
                  </a:extLst>
                </a:gridCol>
                <a:gridCol w="1242204">
                  <a:extLst>
                    <a:ext uri="{9D8B030D-6E8A-4147-A177-3AD203B41FA5}">
                      <a16:colId xmlns:a16="http://schemas.microsoft.com/office/drawing/2014/main" val="1938183718"/>
                    </a:ext>
                  </a:extLst>
                </a:gridCol>
              </a:tblGrid>
              <a:tr h="370840">
                <a:tc>
                  <a:txBody>
                    <a:bodyPr/>
                    <a:lstStyle/>
                    <a:p>
                      <a:r>
                        <a:rPr lang="lv-LV" sz="1800" kern="1200" dirty="0">
                          <a:solidFill>
                            <a:schemeClr val="bg1"/>
                          </a:solidFill>
                          <a:latin typeface="+mj-lt"/>
                          <a:ea typeface="+mn-ea"/>
                          <a:cs typeface="+mn-cs"/>
                        </a:rPr>
                        <a:t>Inventarizācijas dati (m³)</a:t>
                      </a:r>
                    </a:p>
                  </a:txBody>
                  <a:tcPr/>
                </a:tc>
                <a:tc>
                  <a:txBody>
                    <a:bodyPr/>
                    <a:lstStyle/>
                    <a:p>
                      <a:r>
                        <a:rPr lang="lv-LV" dirty="0" err="1"/>
                        <a:t>Dastojums</a:t>
                      </a:r>
                      <a:r>
                        <a:rPr lang="lv-LV" dirty="0"/>
                        <a:t> likvīds </a:t>
                      </a:r>
                      <a:r>
                        <a:rPr lang="lv-LV" sz="1800" b="1" kern="1200" dirty="0">
                          <a:solidFill>
                            <a:schemeClr val="bg1"/>
                          </a:solidFill>
                          <a:latin typeface="+mn-lt"/>
                          <a:ea typeface="+mn-ea"/>
                          <a:cs typeface="+mn-cs"/>
                        </a:rPr>
                        <a:t>(m³)</a:t>
                      </a:r>
                      <a:endParaRPr lang="lv-LV" dirty="0"/>
                    </a:p>
                  </a:txBody>
                  <a:tcPr/>
                </a:tc>
                <a:tc>
                  <a:txBody>
                    <a:bodyPr/>
                    <a:lstStyle/>
                    <a:p>
                      <a:r>
                        <a:rPr lang="lv-LV" dirty="0"/>
                        <a:t>Starpība </a:t>
                      </a:r>
                      <a:r>
                        <a:rPr lang="lv-LV" sz="1800" b="1" kern="1200" dirty="0">
                          <a:solidFill>
                            <a:schemeClr val="bg1"/>
                          </a:solidFill>
                          <a:latin typeface="+mn-lt"/>
                          <a:ea typeface="+mn-ea"/>
                          <a:cs typeface="+mn-cs"/>
                        </a:rPr>
                        <a:t>(m³)</a:t>
                      </a:r>
                      <a:endParaRPr lang="lv-LV" dirty="0"/>
                    </a:p>
                  </a:txBody>
                  <a:tcPr/>
                </a:tc>
                <a:extLst>
                  <a:ext uri="{0D108BD9-81ED-4DB2-BD59-A6C34878D82A}">
                    <a16:rowId xmlns:a16="http://schemas.microsoft.com/office/drawing/2014/main" val="1093006243"/>
                  </a:ext>
                </a:extLst>
              </a:tr>
              <a:tr h="370840">
                <a:tc>
                  <a:txBody>
                    <a:bodyPr/>
                    <a:lstStyle/>
                    <a:p>
                      <a:pPr algn="ctr"/>
                      <a:r>
                        <a:rPr lang="lv-LV" dirty="0"/>
                        <a:t>3725</a:t>
                      </a:r>
                    </a:p>
                  </a:txBody>
                  <a:tcPr/>
                </a:tc>
                <a:tc>
                  <a:txBody>
                    <a:bodyPr/>
                    <a:lstStyle/>
                    <a:p>
                      <a:pPr algn="ctr"/>
                      <a:r>
                        <a:rPr lang="lv-LV" dirty="0"/>
                        <a:t>2124</a:t>
                      </a:r>
                    </a:p>
                  </a:txBody>
                  <a:tcPr/>
                </a:tc>
                <a:tc>
                  <a:txBody>
                    <a:bodyPr/>
                    <a:lstStyle/>
                    <a:p>
                      <a:pPr algn="ctr"/>
                      <a:r>
                        <a:rPr lang="lv-LV" dirty="0"/>
                        <a:t> - 1601</a:t>
                      </a:r>
                    </a:p>
                  </a:txBody>
                  <a:tcPr/>
                </a:tc>
                <a:extLst>
                  <a:ext uri="{0D108BD9-81ED-4DB2-BD59-A6C34878D82A}">
                    <a16:rowId xmlns:a16="http://schemas.microsoft.com/office/drawing/2014/main" val="3942826837"/>
                  </a:ext>
                </a:extLst>
              </a:tr>
              <a:tr h="370840">
                <a:tc>
                  <a:txBody>
                    <a:bodyPr/>
                    <a:lstStyle/>
                    <a:p>
                      <a:pPr algn="ctr"/>
                      <a:r>
                        <a:rPr lang="lv-LV" dirty="0"/>
                        <a:t>2060</a:t>
                      </a:r>
                    </a:p>
                  </a:txBody>
                  <a:tcPr/>
                </a:tc>
                <a:tc>
                  <a:txBody>
                    <a:bodyPr/>
                    <a:lstStyle/>
                    <a:p>
                      <a:pPr algn="ctr"/>
                      <a:r>
                        <a:rPr lang="lv-LV" dirty="0"/>
                        <a:t>1606</a:t>
                      </a:r>
                    </a:p>
                  </a:txBody>
                  <a:tcPr/>
                </a:tc>
                <a:tc>
                  <a:txBody>
                    <a:bodyPr/>
                    <a:lstStyle/>
                    <a:p>
                      <a:pPr algn="ctr"/>
                      <a:r>
                        <a:rPr lang="lv-LV" dirty="0"/>
                        <a:t>- 454</a:t>
                      </a:r>
                    </a:p>
                  </a:txBody>
                  <a:tcPr/>
                </a:tc>
                <a:extLst>
                  <a:ext uri="{0D108BD9-81ED-4DB2-BD59-A6C34878D82A}">
                    <a16:rowId xmlns:a16="http://schemas.microsoft.com/office/drawing/2014/main" val="2120274691"/>
                  </a:ext>
                </a:extLst>
              </a:tr>
              <a:tr h="370840">
                <a:tc>
                  <a:txBody>
                    <a:bodyPr/>
                    <a:lstStyle/>
                    <a:p>
                      <a:pPr algn="ctr"/>
                      <a:r>
                        <a:rPr lang="lv-LV" dirty="0"/>
                        <a:t>9607</a:t>
                      </a:r>
                    </a:p>
                  </a:txBody>
                  <a:tcPr/>
                </a:tc>
                <a:tc>
                  <a:txBody>
                    <a:bodyPr/>
                    <a:lstStyle/>
                    <a:p>
                      <a:pPr algn="ctr"/>
                      <a:r>
                        <a:rPr lang="lv-LV" dirty="0"/>
                        <a:t>4834</a:t>
                      </a:r>
                    </a:p>
                  </a:txBody>
                  <a:tcPr/>
                </a:tc>
                <a:tc>
                  <a:txBody>
                    <a:bodyPr/>
                    <a:lstStyle/>
                    <a:p>
                      <a:pPr marL="0" indent="0" algn="ctr">
                        <a:buFontTx/>
                        <a:buNone/>
                      </a:pPr>
                      <a:r>
                        <a:rPr lang="lv-LV" dirty="0"/>
                        <a:t>- 4773</a:t>
                      </a:r>
                    </a:p>
                  </a:txBody>
                  <a:tcPr/>
                </a:tc>
                <a:extLst>
                  <a:ext uri="{0D108BD9-81ED-4DB2-BD59-A6C34878D82A}">
                    <a16:rowId xmlns:a16="http://schemas.microsoft.com/office/drawing/2014/main" val="1105588324"/>
                  </a:ext>
                </a:extLst>
              </a:tr>
              <a:tr h="370840">
                <a:tc>
                  <a:txBody>
                    <a:bodyPr/>
                    <a:lstStyle/>
                    <a:p>
                      <a:pPr algn="ctr"/>
                      <a:r>
                        <a:rPr lang="lv-LV" dirty="0"/>
                        <a:t>1398</a:t>
                      </a:r>
                    </a:p>
                  </a:txBody>
                  <a:tcPr/>
                </a:tc>
                <a:tc>
                  <a:txBody>
                    <a:bodyPr/>
                    <a:lstStyle/>
                    <a:p>
                      <a:pPr algn="ctr"/>
                      <a:r>
                        <a:rPr lang="lv-LV" dirty="0"/>
                        <a:t>1002</a:t>
                      </a:r>
                    </a:p>
                  </a:txBody>
                  <a:tcPr/>
                </a:tc>
                <a:tc>
                  <a:txBody>
                    <a:bodyPr/>
                    <a:lstStyle/>
                    <a:p>
                      <a:pPr marL="0" indent="0" algn="ctr">
                        <a:buFontTx/>
                        <a:buNone/>
                      </a:pPr>
                      <a:r>
                        <a:rPr lang="lv-LV" dirty="0"/>
                        <a:t>- 396</a:t>
                      </a:r>
                    </a:p>
                  </a:txBody>
                  <a:tcPr/>
                </a:tc>
                <a:extLst>
                  <a:ext uri="{0D108BD9-81ED-4DB2-BD59-A6C34878D82A}">
                    <a16:rowId xmlns:a16="http://schemas.microsoft.com/office/drawing/2014/main" val="2389398658"/>
                  </a:ext>
                </a:extLst>
              </a:tr>
            </a:tbl>
          </a:graphicData>
        </a:graphic>
      </p:graphicFrame>
    </p:spTree>
    <p:extLst>
      <p:ext uri="{BB962C8B-B14F-4D97-AF65-F5344CB8AC3E}">
        <p14:creationId xmlns:p14="http://schemas.microsoft.com/office/powerpoint/2010/main" val="849659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4CD0FF-48DB-7A20-9B08-84CA9EA3E867}"/>
              </a:ext>
            </a:extLst>
          </p:cNvPr>
          <p:cNvSpPr>
            <a:spLocks noGrp="1"/>
          </p:cNvSpPr>
          <p:nvPr>
            <p:ph type="body" sz="quarter" idx="10"/>
          </p:nvPr>
        </p:nvSpPr>
        <p:spPr>
          <a:xfrm>
            <a:off x="1199072" y="1634849"/>
            <a:ext cx="9627079" cy="3946442"/>
          </a:xfrm>
        </p:spPr>
        <p:txBody>
          <a:bodyPr>
            <a:normAutofit fontScale="92500" lnSpcReduction="20000"/>
          </a:bodyPr>
          <a:lstStyle/>
          <a:p>
            <a:pPr algn="just"/>
            <a:r>
              <a:rPr lang="lv-LV" sz="2000" dirty="0">
                <a:latin typeface="+mj-lt"/>
              </a:rPr>
              <a:t>Meža apsaimniekošanas plānošana nodrošina:</a:t>
            </a:r>
          </a:p>
          <a:p>
            <a:pPr marL="342900" indent="-342900" algn="just">
              <a:buFont typeface="Wingdings" panose="05000000000000000000" pitchFamily="2" charset="2"/>
              <a:buChar char="v"/>
            </a:pPr>
            <a:r>
              <a:rPr lang="lv-LV" sz="2000" dirty="0">
                <a:latin typeface="+mj-lt"/>
              </a:rPr>
              <a:t>Mērķtiecīgu meža resursu apsaimniekošanu,</a:t>
            </a:r>
          </a:p>
          <a:p>
            <a:pPr marL="342900" indent="-342900" algn="just">
              <a:buFont typeface="Wingdings" panose="05000000000000000000" pitchFamily="2" charset="2"/>
              <a:buChar char="v"/>
            </a:pPr>
            <a:r>
              <a:rPr lang="lv-LV" sz="2000" dirty="0">
                <a:latin typeface="+mj-lt"/>
              </a:rPr>
              <a:t>Nepieciešamo investīciju plānošanu paredzamajām mežu apsaimniekošanas darbībām.</a:t>
            </a:r>
          </a:p>
          <a:p>
            <a:pPr algn="just"/>
            <a:endParaRPr lang="lv-LV" sz="2000" dirty="0">
              <a:latin typeface="+mj-lt"/>
            </a:endParaRPr>
          </a:p>
          <a:p>
            <a:pPr algn="just"/>
            <a:r>
              <a:rPr lang="lv-LV" sz="2000" dirty="0">
                <a:latin typeface="+mj-lt"/>
              </a:rPr>
              <a:t>Vēlamā rīcība:</a:t>
            </a:r>
          </a:p>
          <a:p>
            <a:pPr marL="342900" indent="-342900" algn="just">
              <a:buFont typeface="Wingdings" panose="05000000000000000000" pitchFamily="2" charset="2"/>
              <a:buChar char="v"/>
            </a:pPr>
            <a:r>
              <a:rPr lang="lv-LV" sz="2000" dirty="0">
                <a:latin typeface="+mj-lt"/>
              </a:rPr>
              <a:t>Pašvaldībām attīstības plānošanas dokumentos noteikt skaidrus un izmērāmus mērķus mežu apsaimniekošanai.</a:t>
            </a:r>
          </a:p>
          <a:p>
            <a:pPr marL="342900" indent="-342900" algn="just">
              <a:buFont typeface="Wingdings" panose="05000000000000000000" pitchFamily="2" charset="2"/>
              <a:buChar char="v"/>
            </a:pPr>
            <a:r>
              <a:rPr lang="lv-LV" sz="2000" dirty="0">
                <a:latin typeface="+mj-lt"/>
              </a:rPr>
              <a:t>Pašvaldībām izstrādāt un apstiprināt visaptverošu meža apsaimniekošanas ilgtermiņa </a:t>
            </a:r>
            <a:r>
              <a:rPr lang="lv-LV" sz="2100" dirty="0">
                <a:latin typeface="+mj-lt"/>
              </a:rPr>
              <a:t>plānošanai.</a:t>
            </a:r>
          </a:p>
          <a:p>
            <a:pPr marL="342900" indent="-342900" algn="just">
              <a:buFont typeface="Wingdings" panose="05000000000000000000" pitchFamily="2" charset="2"/>
              <a:buChar char="v"/>
            </a:pPr>
            <a:r>
              <a:rPr lang="lv-LV" sz="2000" dirty="0">
                <a:latin typeface="+mj-lt"/>
              </a:rPr>
              <a:t>Visiem mežiem noteikt izmantošanas mērķus, piemēram, saimnieciskie, rekreācijas, dabas parki utt. un attiecīgi tos uzskaitīt patiesajā vērtībā.</a:t>
            </a:r>
          </a:p>
          <a:p>
            <a:pPr marL="342900" indent="-342900">
              <a:buFont typeface="Wingdings" panose="05000000000000000000" pitchFamily="2" charset="2"/>
              <a:buChar char="v"/>
            </a:pPr>
            <a:r>
              <a:rPr lang="lv-LV" sz="2000" dirty="0">
                <a:latin typeface="+mj-lt"/>
              </a:rPr>
              <a:t>Nodrošināt meža apsaimniekošanas plāna izpildes regulāru uzraudzību un aktualizāciju.</a:t>
            </a:r>
          </a:p>
          <a:p>
            <a:endParaRPr lang="lv-LV" sz="2000" dirty="0">
              <a:latin typeface="+mj-lt"/>
            </a:endParaRPr>
          </a:p>
          <a:p>
            <a:endParaRPr lang="en-LV" sz="2000" dirty="0">
              <a:latin typeface="+mj-lt"/>
            </a:endParaRPr>
          </a:p>
          <a:p>
            <a:pPr marL="342900" indent="-342900">
              <a:buFont typeface="Wingdings" panose="05000000000000000000" pitchFamily="2" charset="2"/>
              <a:buChar char="v"/>
            </a:pPr>
            <a:endParaRPr kumimoji="0" lang="lv-LV" sz="2000" b="0"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mn-cs"/>
            </a:endParaRPr>
          </a:p>
          <a:p>
            <a:pPr marL="342900" indent="-342900">
              <a:buFont typeface="Wingdings" panose="05000000000000000000" pitchFamily="2" charset="2"/>
              <a:buChar char="v"/>
            </a:pPr>
            <a:endParaRPr lang="lv-LV" sz="2000" dirty="0">
              <a:latin typeface="+mj-lt"/>
            </a:endParaRPr>
          </a:p>
          <a:p>
            <a:endParaRPr lang="lv-LV" sz="2000" dirty="0">
              <a:latin typeface="+mj-lt"/>
            </a:endParaRPr>
          </a:p>
          <a:p>
            <a:endParaRPr lang="lv-LV" dirty="0"/>
          </a:p>
        </p:txBody>
      </p:sp>
      <p:sp>
        <p:nvSpPr>
          <p:cNvPr id="3" name="Text Placeholder 1">
            <a:extLst>
              <a:ext uri="{FF2B5EF4-FFF2-40B4-BE49-F238E27FC236}">
                <a16:creationId xmlns:a16="http://schemas.microsoft.com/office/drawing/2014/main" id="{7014AF09-7475-F151-512D-D58317825675}"/>
              </a:ext>
            </a:extLst>
          </p:cNvPr>
          <p:cNvSpPr txBox="1">
            <a:spLocks/>
          </p:cNvSpPr>
          <p:nvPr/>
        </p:nvSpPr>
        <p:spPr>
          <a:xfrm>
            <a:off x="1914459" y="635910"/>
            <a:ext cx="9412024" cy="75294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04A7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srgbClr val="204A72"/>
                </a:solidFill>
                <a:effectLst/>
                <a:uLnTx/>
                <a:uFillTx/>
                <a:latin typeface="Arial" panose="020B0604020202020204"/>
                <a:ea typeface="+mn-ea"/>
                <a:cs typeface="Arial" panose="020B0604020202020204" pitchFamily="34" charset="0"/>
              </a:rPr>
              <a:t>Pašvaldībām nodrošināt mērķtiecīgu meža apsaimniekošanas plānošanu</a:t>
            </a:r>
            <a:endParaRPr kumimoji="0" lang="en-LV" sz="2400" b="0" i="0" u="none" strike="noStrike" kern="1200" cap="none" spc="0" normalizeH="0" baseline="0" noProof="0" dirty="0">
              <a:ln>
                <a:noFill/>
              </a:ln>
              <a:solidFill>
                <a:srgbClr val="204A7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3681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E90C42C-3285-7A43-AEA8-C7CD9A48F66C}"/>
              </a:ext>
            </a:extLst>
          </p:cNvPr>
          <p:cNvSpPr txBox="1">
            <a:spLocks/>
          </p:cNvSpPr>
          <p:nvPr/>
        </p:nvSpPr>
        <p:spPr>
          <a:xfrm>
            <a:off x="2446157" y="2406770"/>
            <a:ext cx="8766175" cy="271732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v-LV" sz="9600" b="1" dirty="0">
                <a:solidFill>
                  <a:srgbClr val="FFFFFF"/>
                </a:solidFill>
              </a:rPr>
              <a:t>Risināmie jautājumi, secinājumi un ieteikumi</a:t>
            </a:r>
            <a:endParaRPr kumimoji="0" lang="en-LV" sz="9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3954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A4FBA9-9CCC-7C42-A6AE-6FF7EEC05B66}"/>
              </a:ext>
            </a:extLst>
          </p:cNvPr>
          <p:cNvSpPr txBox="1"/>
          <p:nvPr/>
        </p:nvSpPr>
        <p:spPr>
          <a:xfrm>
            <a:off x="1647645" y="650043"/>
            <a:ext cx="93926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3600" b="1" dirty="0">
                <a:solidFill>
                  <a:schemeClr val="bg1"/>
                </a:solidFill>
                <a:latin typeface="Arial" panose="020B0604020202020204"/>
              </a:rPr>
              <a:t>Valsts līmenī pašvaldību mežiem nav piešķirta vērā ņemama nozīme</a:t>
            </a:r>
            <a:endParaRPr lang="en-LV" sz="3600" b="1" dirty="0">
              <a:solidFill>
                <a:schemeClr val="bg1"/>
              </a:solidFill>
              <a:latin typeface="Arial" panose="020B0604020202020204"/>
            </a:endParaRPr>
          </a:p>
        </p:txBody>
      </p:sp>
      <p:cxnSp>
        <p:nvCxnSpPr>
          <p:cNvPr id="21" name="Straight Connector 20">
            <a:extLst>
              <a:ext uri="{FF2B5EF4-FFF2-40B4-BE49-F238E27FC236}">
                <a16:creationId xmlns:a16="http://schemas.microsoft.com/office/drawing/2014/main" id="{535620BC-0F1D-CA4E-B174-E5A61884B752}"/>
              </a:ext>
            </a:extLst>
          </p:cNvPr>
          <p:cNvCxnSpPr/>
          <p:nvPr/>
        </p:nvCxnSpPr>
        <p:spPr>
          <a:xfrm>
            <a:off x="1109273" y="2968052"/>
            <a:ext cx="993098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C06482B-AB19-D24E-AF37-6B36711F56B0}"/>
              </a:ext>
            </a:extLst>
          </p:cNvPr>
          <p:cNvSpPr/>
          <p:nvPr/>
        </p:nvSpPr>
        <p:spPr>
          <a:xfrm>
            <a:off x="1329164" y="3208740"/>
            <a:ext cx="2368445" cy="1938992"/>
          </a:xfrm>
          <a:prstGeom prst="rect">
            <a:avLst/>
          </a:prstGeom>
        </p:spPr>
        <p:txBody>
          <a:bodyPr wrap="square">
            <a:spAutoFit/>
          </a:bodyPr>
          <a:lstStyle/>
          <a:p>
            <a:pPr lvl="0" algn="ctr"/>
            <a:r>
              <a:rPr lang="lv-LV" sz="2400" dirty="0"/>
              <a:t>Informācija par pašvaldību mežu patieso apjomu un stāvokli</a:t>
            </a:r>
          </a:p>
        </p:txBody>
      </p:sp>
      <p:pic>
        <p:nvPicPr>
          <p:cNvPr id="6" name="Grafika 5" descr="Flying Money with solid fill">
            <a:extLst>
              <a:ext uri="{FF2B5EF4-FFF2-40B4-BE49-F238E27FC236}">
                <a16:creationId xmlns:a16="http://schemas.microsoft.com/office/drawing/2014/main" id="{92098510-EC86-CE70-D5D1-9E056D8F76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4286" y="2139658"/>
            <a:ext cx="799590" cy="799590"/>
          </a:xfrm>
          <a:prstGeom prst="rect">
            <a:avLst/>
          </a:prstGeom>
        </p:spPr>
      </p:pic>
      <p:pic>
        <p:nvPicPr>
          <p:cNvPr id="8" name="Grafika 7" descr="Blog with solid fill">
            <a:extLst>
              <a:ext uri="{FF2B5EF4-FFF2-40B4-BE49-F238E27FC236}">
                <a16:creationId xmlns:a16="http://schemas.microsoft.com/office/drawing/2014/main" id="{5F748CAA-93CB-2115-1E45-5BB64D3909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0790" y="2108459"/>
            <a:ext cx="845191" cy="845191"/>
          </a:xfrm>
          <a:prstGeom prst="rect">
            <a:avLst/>
          </a:prstGeom>
        </p:spPr>
      </p:pic>
      <p:pic>
        <p:nvPicPr>
          <p:cNvPr id="10" name="Grafika 9" descr="Forest scene with solid fill">
            <a:extLst>
              <a:ext uri="{FF2B5EF4-FFF2-40B4-BE49-F238E27FC236}">
                <a16:creationId xmlns:a16="http://schemas.microsoft.com/office/drawing/2014/main" id="{E993FC71-230B-126E-4696-6DA4F2737D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4319" y="2070320"/>
            <a:ext cx="858225" cy="858225"/>
          </a:xfrm>
          <a:prstGeom prst="rect">
            <a:avLst/>
          </a:prstGeom>
        </p:spPr>
      </p:pic>
      <p:sp>
        <p:nvSpPr>
          <p:cNvPr id="2" name="Rectangle 1">
            <a:extLst>
              <a:ext uri="{FF2B5EF4-FFF2-40B4-BE49-F238E27FC236}">
                <a16:creationId xmlns:a16="http://schemas.microsoft.com/office/drawing/2014/main" id="{F92A7D26-94FE-6B65-9412-54340FAEDC1C}"/>
              </a:ext>
            </a:extLst>
          </p:cNvPr>
          <p:cNvSpPr/>
          <p:nvPr/>
        </p:nvSpPr>
        <p:spPr>
          <a:xfrm>
            <a:off x="1406476" y="2036380"/>
            <a:ext cx="2829142" cy="741708"/>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Pašvaldības</a:t>
            </a:r>
          </a:p>
        </p:txBody>
      </p:sp>
      <p:sp>
        <p:nvSpPr>
          <p:cNvPr id="3" name="Rectangle 2">
            <a:extLst>
              <a:ext uri="{FF2B5EF4-FFF2-40B4-BE49-F238E27FC236}">
                <a16:creationId xmlns:a16="http://schemas.microsoft.com/office/drawing/2014/main" id="{3D658084-BFB9-A1F2-B662-311184658D33}"/>
              </a:ext>
            </a:extLst>
          </p:cNvPr>
          <p:cNvSpPr/>
          <p:nvPr/>
        </p:nvSpPr>
        <p:spPr>
          <a:xfrm>
            <a:off x="4762103" y="2030813"/>
            <a:ext cx="2829142" cy="741708"/>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Pašvaldību apvienojošās organizācijas</a:t>
            </a:r>
          </a:p>
        </p:txBody>
      </p:sp>
      <p:sp>
        <p:nvSpPr>
          <p:cNvPr id="5" name="Rectangle 4">
            <a:extLst>
              <a:ext uri="{FF2B5EF4-FFF2-40B4-BE49-F238E27FC236}">
                <a16:creationId xmlns:a16="http://schemas.microsoft.com/office/drawing/2014/main" id="{79B4ED1D-6C6D-3B0A-1269-AD5AEB2E7BB3}"/>
              </a:ext>
            </a:extLst>
          </p:cNvPr>
          <p:cNvSpPr/>
          <p:nvPr/>
        </p:nvSpPr>
        <p:spPr>
          <a:xfrm>
            <a:off x="7956382" y="2036380"/>
            <a:ext cx="2829142" cy="741708"/>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Meža nozares institūcijas un  organizācijas</a:t>
            </a:r>
          </a:p>
        </p:txBody>
      </p:sp>
      <p:sp>
        <p:nvSpPr>
          <p:cNvPr id="7" name="Rectangle 6">
            <a:extLst>
              <a:ext uri="{FF2B5EF4-FFF2-40B4-BE49-F238E27FC236}">
                <a16:creationId xmlns:a16="http://schemas.microsoft.com/office/drawing/2014/main" id="{79163426-947B-4F12-C28E-D30B16B6D4FC}"/>
              </a:ext>
            </a:extLst>
          </p:cNvPr>
          <p:cNvSpPr/>
          <p:nvPr/>
        </p:nvSpPr>
        <p:spPr>
          <a:xfrm>
            <a:off x="1770097" y="3271246"/>
            <a:ext cx="8651806" cy="741708"/>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700" b="1" dirty="0">
                <a:solidFill>
                  <a:srgbClr val="204A72"/>
                </a:solidFill>
                <a:latin typeface="+mj-lt"/>
                <a:cs typeface="Arial" panose="020B0604020202020204" pitchFamily="34" charset="0"/>
              </a:rPr>
              <a:t>Iespēju, ieguvumu un izmaksu </a:t>
            </a:r>
            <a:r>
              <a:rPr lang="lv-LV" sz="1700" b="1" dirty="0" err="1">
                <a:solidFill>
                  <a:srgbClr val="204A72"/>
                </a:solidFill>
                <a:latin typeface="+mj-lt"/>
                <a:cs typeface="Arial" panose="020B0604020202020204" pitchFamily="34" charset="0"/>
              </a:rPr>
              <a:t>izvērtējums</a:t>
            </a:r>
            <a:endParaRPr lang="lv-LV" sz="1700" b="1" dirty="0">
              <a:solidFill>
                <a:srgbClr val="204A72"/>
              </a:solidFill>
              <a:latin typeface="+mj-lt"/>
              <a:cs typeface="Arial" panose="020B0604020202020204" pitchFamily="34" charset="0"/>
            </a:endParaRPr>
          </a:p>
        </p:txBody>
      </p:sp>
      <p:sp>
        <p:nvSpPr>
          <p:cNvPr id="9" name="Rectangle 8">
            <a:extLst>
              <a:ext uri="{FF2B5EF4-FFF2-40B4-BE49-F238E27FC236}">
                <a16:creationId xmlns:a16="http://schemas.microsoft.com/office/drawing/2014/main" id="{D13DA146-CA65-5BA6-C66C-A3492769BC5C}"/>
              </a:ext>
            </a:extLst>
          </p:cNvPr>
          <p:cNvSpPr/>
          <p:nvPr/>
        </p:nvSpPr>
        <p:spPr>
          <a:xfrm>
            <a:off x="4762103" y="4421348"/>
            <a:ext cx="2671313" cy="741708"/>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Lēmums</a:t>
            </a:r>
          </a:p>
        </p:txBody>
      </p:sp>
      <p:sp>
        <p:nvSpPr>
          <p:cNvPr id="11" name="Rectangle 10">
            <a:extLst>
              <a:ext uri="{FF2B5EF4-FFF2-40B4-BE49-F238E27FC236}">
                <a16:creationId xmlns:a16="http://schemas.microsoft.com/office/drawing/2014/main" id="{E7128896-4018-B0FC-FF9D-B11AD3BD731E}"/>
              </a:ext>
            </a:extLst>
          </p:cNvPr>
          <p:cNvSpPr/>
          <p:nvPr/>
        </p:nvSpPr>
        <p:spPr>
          <a:xfrm>
            <a:off x="1770097" y="5466249"/>
            <a:ext cx="8651806" cy="741708"/>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700" b="1" dirty="0">
                <a:solidFill>
                  <a:srgbClr val="204A72"/>
                </a:solidFill>
                <a:latin typeface="+mj-lt"/>
                <a:cs typeface="Arial" panose="020B0604020202020204" pitchFamily="34" charset="0"/>
              </a:rPr>
              <a:t>Izvēlēts atbilstošākais meža pārvaldības un apsaimniekošanas modelis</a:t>
            </a:r>
          </a:p>
        </p:txBody>
      </p:sp>
    </p:spTree>
    <p:extLst>
      <p:ext uri="{BB962C8B-B14F-4D97-AF65-F5344CB8AC3E}">
        <p14:creationId xmlns:p14="http://schemas.microsoft.com/office/powerpoint/2010/main" val="433751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A4FBA9-9CCC-7C42-A6AE-6FF7EEC05B66}"/>
              </a:ext>
            </a:extLst>
          </p:cNvPr>
          <p:cNvSpPr txBox="1"/>
          <p:nvPr/>
        </p:nvSpPr>
        <p:spPr>
          <a:xfrm>
            <a:off x="1647645" y="650043"/>
            <a:ext cx="93926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3200" b="1" dirty="0">
                <a:solidFill>
                  <a:schemeClr val="bg1"/>
                </a:solidFill>
                <a:latin typeface="Arial" panose="020B0604020202020204"/>
              </a:rPr>
              <a:t>Valsts kontroles aplūkotā ārvalstu prakse mežu pārvaldībā un </a:t>
            </a:r>
            <a:r>
              <a:rPr lang="lv-LV" sz="3200" b="1">
                <a:solidFill>
                  <a:schemeClr val="bg1"/>
                </a:solidFill>
                <a:latin typeface="Arial" panose="020B0604020202020204"/>
              </a:rPr>
              <a:t>apsaimniekošanas organizēšanā</a:t>
            </a:r>
            <a:endParaRPr lang="en-LV" sz="3200" b="1" dirty="0">
              <a:solidFill>
                <a:schemeClr val="bg1"/>
              </a:solidFill>
              <a:latin typeface="Arial" panose="020B0604020202020204"/>
            </a:endParaRPr>
          </a:p>
        </p:txBody>
      </p:sp>
      <p:cxnSp>
        <p:nvCxnSpPr>
          <p:cNvPr id="21" name="Straight Connector 20">
            <a:extLst>
              <a:ext uri="{FF2B5EF4-FFF2-40B4-BE49-F238E27FC236}">
                <a16:creationId xmlns:a16="http://schemas.microsoft.com/office/drawing/2014/main" id="{535620BC-0F1D-CA4E-B174-E5A61884B752}"/>
              </a:ext>
            </a:extLst>
          </p:cNvPr>
          <p:cNvCxnSpPr/>
          <p:nvPr/>
        </p:nvCxnSpPr>
        <p:spPr>
          <a:xfrm>
            <a:off x="1109273" y="2968052"/>
            <a:ext cx="993098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C06482B-AB19-D24E-AF37-6B36711F56B0}"/>
              </a:ext>
            </a:extLst>
          </p:cNvPr>
          <p:cNvSpPr/>
          <p:nvPr/>
        </p:nvSpPr>
        <p:spPr>
          <a:xfrm>
            <a:off x="1329164" y="3208740"/>
            <a:ext cx="2368445" cy="1938992"/>
          </a:xfrm>
          <a:prstGeom prst="rect">
            <a:avLst/>
          </a:prstGeom>
        </p:spPr>
        <p:txBody>
          <a:bodyPr wrap="square">
            <a:spAutoFit/>
          </a:bodyPr>
          <a:lstStyle/>
          <a:p>
            <a:pPr lvl="0" algn="ctr"/>
            <a:r>
              <a:rPr lang="lv-LV" sz="2400" dirty="0"/>
              <a:t>Informācija par pašvaldību mežu patieso apjomu un stāvokli</a:t>
            </a:r>
          </a:p>
        </p:txBody>
      </p:sp>
      <p:pic>
        <p:nvPicPr>
          <p:cNvPr id="6" name="Grafika 5" descr="Flying Money with solid fill">
            <a:extLst>
              <a:ext uri="{FF2B5EF4-FFF2-40B4-BE49-F238E27FC236}">
                <a16:creationId xmlns:a16="http://schemas.microsoft.com/office/drawing/2014/main" id="{92098510-EC86-CE70-D5D1-9E056D8F76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4286" y="2139658"/>
            <a:ext cx="799590" cy="799590"/>
          </a:xfrm>
          <a:prstGeom prst="rect">
            <a:avLst/>
          </a:prstGeom>
        </p:spPr>
      </p:pic>
      <p:pic>
        <p:nvPicPr>
          <p:cNvPr id="8" name="Grafika 7" descr="Blog with solid fill">
            <a:extLst>
              <a:ext uri="{FF2B5EF4-FFF2-40B4-BE49-F238E27FC236}">
                <a16:creationId xmlns:a16="http://schemas.microsoft.com/office/drawing/2014/main" id="{5F748CAA-93CB-2115-1E45-5BB64D3909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0790" y="2108459"/>
            <a:ext cx="845191" cy="845191"/>
          </a:xfrm>
          <a:prstGeom prst="rect">
            <a:avLst/>
          </a:prstGeom>
        </p:spPr>
      </p:pic>
      <p:pic>
        <p:nvPicPr>
          <p:cNvPr id="10" name="Grafika 9" descr="Forest scene with solid fill">
            <a:extLst>
              <a:ext uri="{FF2B5EF4-FFF2-40B4-BE49-F238E27FC236}">
                <a16:creationId xmlns:a16="http://schemas.microsoft.com/office/drawing/2014/main" id="{E993FC71-230B-126E-4696-6DA4F2737D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4319" y="2070320"/>
            <a:ext cx="858225" cy="858225"/>
          </a:xfrm>
          <a:prstGeom prst="rect">
            <a:avLst/>
          </a:prstGeom>
        </p:spPr>
      </p:pic>
      <p:sp>
        <p:nvSpPr>
          <p:cNvPr id="2" name="Rectangle 1">
            <a:extLst>
              <a:ext uri="{FF2B5EF4-FFF2-40B4-BE49-F238E27FC236}">
                <a16:creationId xmlns:a16="http://schemas.microsoft.com/office/drawing/2014/main" id="{F92A7D26-94FE-6B65-9412-54340FAEDC1C}"/>
              </a:ext>
            </a:extLst>
          </p:cNvPr>
          <p:cNvSpPr/>
          <p:nvPr/>
        </p:nvSpPr>
        <p:spPr>
          <a:xfrm>
            <a:off x="1010752" y="1758368"/>
            <a:ext cx="4902679" cy="2259576"/>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Visus publiskos mežus apsaimnieko viena valsts kapitālsabiedrība, pašvaldībām maksājot 70% no ieņēmumiem par pašvaldības teritorijā esošo mežu izmantošanu (Melnkalne)</a:t>
            </a:r>
          </a:p>
        </p:txBody>
      </p:sp>
      <p:sp>
        <p:nvSpPr>
          <p:cNvPr id="3" name="Rectangle 2">
            <a:extLst>
              <a:ext uri="{FF2B5EF4-FFF2-40B4-BE49-F238E27FC236}">
                <a16:creationId xmlns:a16="http://schemas.microsoft.com/office/drawing/2014/main" id="{3D658084-BFB9-A1F2-B662-311184658D33}"/>
              </a:ext>
            </a:extLst>
          </p:cNvPr>
          <p:cNvSpPr/>
          <p:nvPr/>
        </p:nvSpPr>
        <p:spPr>
          <a:xfrm>
            <a:off x="4425059" y="4121887"/>
            <a:ext cx="3502372" cy="2259576"/>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Apsaimnieko viena valsts kapitālsabiedrība, jo mežs tiek uzskatīts par </a:t>
            </a:r>
            <a:r>
              <a:rPr lang="lv-LV" sz="1700" b="1" dirty="0" err="1">
                <a:solidFill>
                  <a:srgbClr val="204A72"/>
                </a:solidFill>
                <a:latin typeface="+mj-lt"/>
                <a:cs typeface="Arial" panose="020B0604020202020204" pitchFamily="34" charset="0"/>
              </a:rPr>
              <a:t>staratēģiski</a:t>
            </a:r>
            <a:r>
              <a:rPr lang="lv-LV" sz="1700" b="1" dirty="0">
                <a:solidFill>
                  <a:srgbClr val="204A72"/>
                </a:solidFill>
                <a:latin typeface="+mj-lt"/>
                <a:cs typeface="Arial" panose="020B0604020202020204" pitchFamily="34" charset="0"/>
              </a:rPr>
              <a:t> svarīgu aktīvu (Horvātija)</a:t>
            </a:r>
          </a:p>
        </p:txBody>
      </p:sp>
      <p:sp>
        <p:nvSpPr>
          <p:cNvPr id="5" name="Rectangle 4">
            <a:extLst>
              <a:ext uri="{FF2B5EF4-FFF2-40B4-BE49-F238E27FC236}">
                <a16:creationId xmlns:a16="http://schemas.microsoft.com/office/drawing/2014/main" id="{79B4ED1D-6C6D-3B0A-1269-AD5AEB2E7BB3}"/>
              </a:ext>
            </a:extLst>
          </p:cNvPr>
          <p:cNvSpPr/>
          <p:nvPr/>
        </p:nvSpPr>
        <p:spPr>
          <a:xfrm>
            <a:off x="8092690" y="4127361"/>
            <a:ext cx="3502372" cy="2259269"/>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Nav vienotas pieejas mežu apsaimniekošanā, visbiežāk izmantotais modelis – ārpakalpojums (Slovēnija)</a:t>
            </a:r>
          </a:p>
        </p:txBody>
      </p:sp>
      <p:sp>
        <p:nvSpPr>
          <p:cNvPr id="9" name="Rectangle 8">
            <a:extLst>
              <a:ext uri="{FF2B5EF4-FFF2-40B4-BE49-F238E27FC236}">
                <a16:creationId xmlns:a16="http://schemas.microsoft.com/office/drawing/2014/main" id="{D13DA146-CA65-5BA6-C66C-A3492769BC5C}"/>
              </a:ext>
            </a:extLst>
          </p:cNvPr>
          <p:cNvSpPr/>
          <p:nvPr/>
        </p:nvSpPr>
        <p:spPr>
          <a:xfrm>
            <a:off x="762198" y="4124818"/>
            <a:ext cx="3502373" cy="2259576"/>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Pašvaldības kapitālsabiedrība vai iestāde, atsevišķos gadījumos izveidota apvienība ar citām pašvaldībām (Slovākija)</a:t>
            </a:r>
          </a:p>
        </p:txBody>
      </p:sp>
      <p:sp>
        <p:nvSpPr>
          <p:cNvPr id="12" name="Rectangle 11">
            <a:extLst>
              <a:ext uri="{FF2B5EF4-FFF2-40B4-BE49-F238E27FC236}">
                <a16:creationId xmlns:a16="http://schemas.microsoft.com/office/drawing/2014/main" id="{F5A84140-85A2-B7BD-33B8-D0BFBAA10BCD}"/>
              </a:ext>
            </a:extLst>
          </p:cNvPr>
          <p:cNvSpPr/>
          <p:nvPr/>
        </p:nvSpPr>
        <p:spPr>
          <a:xfrm>
            <a:off x="6278568" y="1751308"/>
            <a:ext cx="4902680" cy="2259573"/>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Pašvaldības kapitālsabiedrība, struktūrvienība, valsts meža uzņēmums vai ārpakalpojums. Ir izveidota biedrība, kas pārstāv visu pašvaldību intereses mežu apsaimniekošanā (Bulgārija)</a:t>
            </a:r>
          </a:p>
        </p:txBody>
      </p:sp>
    </p:spTree>
    <p:extLst>
      <p:ext uri="{BB962C8B-B14F-4D97-AF65-F5344CB8AC3E}">
        <p14:creationId xmlns:p14="http://schemas.microsoft.com/office/powerpoint/2010/main" val="1290012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A4FBA9-9CCC-7C42-A6AE-6FF7EEC05B66}"/>
              </a:ext>
            </a:extLst>
          </p:cNvPr>
          <p:cNvSpPr txBox="1"/>
          <p:nvPr/>
        </p:nvSpPr>
        <p:spPr>
          <a:xfrm>
            <a:off x="2376444" y="664865"/>
            <a:ext cx="73966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3600" b="1" i="0" u="none" strike="noStrike" kern="1200" cap="none" spc="0" normalizeH="0" baseline="0" noProof="0" dirty="0">
                <a:ln>
                  <a:noFill/>
                </a:ln>
                <a:solidFill>
                  <a:schemeClr val="bg1"/>
                </a:solidFill>
                <a:effectLst/>
                <a:uLnTx/>
                <a:uFillTx/>
                <a:latin typeface="Arial" panose="020B0604020202020204"/>
                <a:ea typeface="Times New Roman" panose="02020603050405020304" pitchFamily="18" charset="0"/>
                <a:cs typeface="+mn-cs"/>
              </a:rPr>
              <a:t>Sagaidāmie rezultāti </a:t>
            </a:r>
            <a:r>
              <a:rPr lang="lv-LV" sz="3600" b="1" dirty="0">
                <a:solidFill>
                  <a:schemeClr val="bg1"/>
                </a:solidFill>
                <a:latin typeface="Arial" panose="020B0604020202020204"/>
              </a:rPr>
              <a:t>pēc ieteikumu ieviešanas</a:t>
            </a:r>
          </a:p>
        </p:txBody>
      </p:sp>
      <p:cxnSp>
        <p:nvCxnSpPr>
          <p:cNvPr id="21" name="Straight Connector 20">
            <a:extLst>
              <a:ext uri="{FF2B5EF4-FFF2-40B4-BE49-F238E27FC236}">
                <a16:creationId xmlns:a16="http://schemas.microsoft.com/office/drawing/2014/main" id="{535620BC-0F1D-CA4E-B174-E5A61884B752}"/>
              </a:ext>
            </a:extLst>
          </p:cNvPr>
          <p:cNvCxnSpPr/>
          <p:nvPr/>
        </p:nvCxnSpPr>
        <p:spPr>
          <a:xfrm>
            <a:off x="1109273" y="2968052"/>
            <a:ext cx="993098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C06482B-AB19-D24E-AF37-6B36711F56B0}"/>
              </a:ext>
            </a:extLst>
          </p:cNvPr>
          <p:cNvSpPr/>
          <p:nvPr/>
        </p:nvSpPr>
        <p:spPr>
          <a:xfrm>
            <a:off x="1329164" y="3208740"/>
            <a:ext cx="2368445" cy="1938992"/>
          </a:xfrm>
          <a:prstGeom prst="rect">
            <a:avLst/>
          </a:prstGeom>
        </p:spPr>
        <p:txBody>
          <a:bodyPr wrap="square">
            <a:spAutoFit/>
          </a:bodyPr>
          <a:lstStyle/>
          <a:p>
            <a:pPr lvl="0" algn="ctr"/>
            <a:r>
              <a:rPr lang="lv-LV" sz="2400" dirty="0"/>
              <a:t>Informācija par pašvaldību mežu patieso apjomu un stāvokli</a:t>
            </a:r>
          </a:p>
        </p:txBody>
      </p:sp>
      <p:pic>
        <p:nvPicPr>
          <p:cNvPr id="6" name="Grafika 5" descr="Flying Money with solid fill">
            <a:extLst>
              <a:ext uri="{FF2B5EF4-FFF2-40B4-BE49-F238E27FC236}">
                <a16:creationId xmlns:a16="http://schemas.microsoft.com/office/drawing/2014/main" id="{92098510-EC86-CE70-D5D1-9E056D8F76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4286" y="2139658"/>
            <a:ext cx="799590" cy="799590"/>
          </a:xfrm>
          <a:prstGeom prst="rect">
            <a:avLst/>
          </a:prstGeom>
        </p:spPr>
      </p:pic>
      <p:pic>
        <p:nvPicPr>
          <p:cNvPr id="8" name="Grafika 7" descr="Blog with solid fill">
            <a:extLst>
              <a:ext uri="{FF2B5EF4-FFF2-40B4-BE49-F238E27FC236}">
                <a16:creationId xmlns:a16="http://schemas.microsoft.com/office/drawing/2014/main" id="{5F748CAA-93CB-2115-1E45-5BB64D3909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0790" y="2108459"/>
            <a:ext cx="845191" cy="845191"/>
          </a:xfrm>
          <a:prstGeom prst="rect">
            <a:avLst/>
          </a:prstGeom>
        </p:spPr>
      </p:pic>
      <p:pic>
        <p:nvPicPr>
          <p:cNvPr id="10" name="Grafika 9" descr="Forest scene with solid fill">
            <a:extLst>
              <a:ext uri="{FF2B5EF4-FFF2-40B4-BE49-F238E27FC236}">
                <a16:creationId xmlns:a16="http://schemas.microsoft.com/office/drawing/2014/main" id="{E993FC71-230B-126E-4696-6DA4F2737D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4319" y="2070320"/>
            <a:ext cx="858225" cy="858225"/>
          </a:xfrm>
          <a:prstGeom prst="rect">
            <a:avLst/>
          </a:prstGeom>
        </p:spPr>
      </p:pic>
      <p:sp>
        <p:nvSpPr>
          <p:cNvPr id="7" name="Rectangle 6">
            <a:extLst>
              <a:ext uri="{FF2B5EF4-FFF2-40B4-BE49-F238E27FC236}">
                <a16:creationId xmlns:a16="http://schemas.microsoft.com/office/drawing/2014/main" id="{79163426-947B-4F12-C28E-D30B16B6D4FC}"/>
              </a:ext>
            </a:extLst>
          </p:cNvPr>
          <p:cNvSpPr/>
          <p:nvPr/>
        </p:nvSpPr>
        <p:spPr>
          <a:xfrm>
            <a:off x="1699098" y="2093089"/>
            <a:ext cx="8651806" cy="741708"/>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b="1" dirty="0">
                <a:solidFill>
                  <a:srgbClr val="204A72"/>
                </a:solidFill>
                <a:latin typeface="+mj-lt"/>
                <a:cs typeface="Arial" panose="020B0604020202020204" pitchFamily="34" charset="0"/>
              </a:rPr>
              <a:t>Ieviešot 60 ieteikumus, tuvāko 5 gadu laikā tiks panāktas pozitīvas pārmaiņas</a:t>
            </a:r>
          </a:p>
        </p:txBody>
      </p:sp>
      <p:sp>
        <p:nvSpPr>
          <p:cNvPr id="9" name="Rectangle 8">
            <a:extLst>
              <a:ext uri="{FF2B5EF4-FFF2-40B4-BE49-F238E27FC236}">
                <a16:creationId xmlns:a16="http://schemas.microsoft.com/office/drawing/2014/main" id="{D13DA146-CA65-5BA6-C66C-A3492769BC5C}"/>
              </a:ext>
            </a:extLst>
          </p:cNvPr>
          <p:cNvSpPr/>
          <p:nvPr/>
        </p:nvSpPr>
        <p:spPr>
          <a:xfrm>
            <a:off x="972478" y="3476683"/>
            <a:ext cx="3066434" cy="1938991"/>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Palielinātas apsaimniekotās meža platības (ha), kurās tiek veikta meža apsaimniekošana par vismaz 25 %.</a:t>
            </a:r>
          </a:p>
        </p:txBody>
      </p:sp>
      <p:sp>
        <p:nvSpPr>
          <p:cNvPr id="12" name="Rectangle 11">
            <a:extLst>
              <a:ext uri="{FF2B5EF4-FFF2-40B4-BE49-F238E27FC236}">
                <a16:creationId xmlns:a16="http://schemas.microsoft.com/office/drawing/2014/main" id="{EC41941D-9743-EE39-24F9-BC4331A782FD}"/>
              </a:ext>
            </a:extLst>
          </p:cNvPr>
          <p:cNvSpPr/>
          <p:nvPr/>
        </p:nvSpPr>
        <p:spPr>
          <a:xfrm>
            <a:off x="4441671" y="3473952"/>
            <a:ext cx="3066434" cy="1938991"/>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Apsaimniekojot meža resursu, palielināti ieņēmumi no 200 līdz 400 </a:t>
            </a:r>
            <a:r>
              <a:rPr lang="lv-LV" sz="1700" b="1" dirty="0" err="1">
                <a:solidFill>
                  <a:srgbClr val="204A72"/>
                </a:solidFill>
                <a:latin typeface="+mj-lt"/>
                <a:cs typeface="Arial" panose="020B0604020202020204" pitchFamily="34" charset="0"/>
              </a:rPr>
              <a:t>euro</a:t>
            </a:r>
            <a:r>
              <a:rPr lang="lv-LV" sz="1700" b="1" dirty="0">
                <a:solidFill>
                  <a:srgbClr val="204A72"/>
                </a:solidFill>
                <a:latin typeface="+mj-lt"/>
                <a:cs typeface="Arial" panose="020B0604020202020204" pitchFamily="34" charset="0"/>
              </a:rPr>
              <a:t>/ha gadā.</a:t>
            </a:r>
          </a:p>
        </p:txBody>
      </p:sp>
      <p:sp>
        <p:nvSpPr>
          <p:cNvPr id="13" name="Rectangle 12">
            <a:extLst>
              <a:ext uri="{FF2B5EF4-FFF2-40B4-BE49-F238E27FC236}">
                <a16:creationId xmlns:a16="http://schemas.microsoft.com/office/drawing/2014/main" id="{DDA8CDFD-4B90-0615-6EC4-2BE188072308}"/>
              </a:ext>
            </a:extLst>
          </p:cNvPr>
          <p:cNvSpPr/>
          <p:nvPr/>
        </p:nvSpPr>
        <p:spPr>
          <a:xfrm>
            <a:off x="7910864" y="3488041"/>
            <a:ext cx="3066434" cy="1938991"/>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700" b="1" dirty="0">
                <a:solidFill>
                  <a:srgbClr val="204A72"/>
                </a:solidFill>
                <a:latin typeface="+mj-lt"/>
                <a:cs typeface="Arial" panose="020B0604020202020204" pitchFamily="34" charset="0"/>
              </a:rPr>
              <a:t>Palielināti meža īpašumu un cirsmu pārdošanas ieņēmumi, saņemot tādu pašu ienākumu apjomu, kādus saņem citi meža īpašnieki.</a:t>
            </a:r>
          </a:p>
        </p:txBody>
      </p:sp>
    </p:spTree>
    <p:extLst>
      <p:ext uri="{BB962C8B-B14F-4D97-AF65-F5344CB8AC3E}">
        <p14:creationId xmlns:p14="http://schemas.microsoft.com/office/powerpoint/2010/main" val="3217639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ABABE30-ED32-8844-8033-194D51E7C0B9}"/>
              </a:ext>
            </a:extLst>
          </p:cNvPr>
          <p:cNvSpPr txBox="1"/>
          <p:nvPr/>
        </p:nvSpPr>
        <p:spPr>
          <a:xfrm>
            <a:off x="2044460" y="636777"/>
            <a:ext cx="9316529" cy="646331"/>
          </a:xfrm>
          <a:prstGeom prst="rect">
            <a:avLst/>
          </a:prstGeom>
          <a:noFill/>
        </p:spPr>
        <p:txBody>
          <a:bodyPr wrap="square" rtlCol="0">
            <a:spAutoFit/>
          </a:bodyPr>
          <a:lstStyle/>
          <a:p>
            <a:r>
              <a:rPr lang="en-LV" sz="3600" b="1" dirty="0">
                <a:solidFill>
                  <a:srgbClr val="204A72"/>
                </a:solidFill>
                <a:latin typeface="+mj-lt"/>
              </a:rPr>
              <a:t>Revīzijas apjoms</a:t>
            </a:r>
            <a:r>
              <a:rPr lang="lv-LV" sz="3600" b="1" dirty="0">
                <a:solidFill>
                  <a:srgbClr val="204A72"/>
                </a:solidFill>
                <a:latin typeface="+mj-lt"/>
              </a:rPr>
              <a:t> – saimnieciskie meži</a:t>
            </a:r>
            <a:endParaRPr lang="en-LV" sz="3600" b="1" dirty="0">
              <a:solidFill>
                <a:srgbClr val="204A72"/>
              </a:solidFill>
              <a:latin typeface="+mj-lt"/>
            </a:endParaRPr>
          </a:p>
        </p:txBody>
      </p:sp>
      <p:pic>
        <p:nvPicPr>
          <p:cNvPr id="3" name="Picture 2">
            <a:extLst>
              <a:ext uri="{FF2B5EF4-FFF2-40B4-BE49-F238E27FC236}">
                <a16:creationId xmlns:a16="http://schemas.microsoft.com/office/drawing/2014/main" id="{ABC95469-FE5C-54A0-69F6-7079EFF69699}"/>
              </a:ext>
            </a:extLst>
          </p:cNvPr>
          <p:cNvPicPr>
            <a:picLocks noChangeAspect="1"/>
          </p:cNvPicPr>
          <p:nvPr/>
        </p:nvPicPr>
        <p:blipFill>
          <a:blip r:embed="rId2"/>
          <a:stretch>
            <a:fillRect/>
          </a:stretch>
        </p:blipFill>
        <p:spPr>
          <a:xfrm>
            <a:off x="2156628" y="1695524"/>
            <a:ext cx="8651351" cy="3950032"/>
          </a:xfrm>
          <a:prstGeom prst="rect">
            <a:avLst/>
          </a:prstGeom>
        </p:spPr>
      </p:pic>
    </p:spTree>
    <p:extLst>
      <p:ext uri="{BB962C8B-B14F-4D97-AF65-F5344CB8AC3E}">
        <p14:creationId xmlns:p14="http://schemas.microsoft.com/office/powerpoint/2010/main" val="4261252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12723E-C816-CF66-344A-F46753D33EAF}"/>
              </a:ext>
            </a:extLst>
          </p:cNvPr>
          <p:cNvSpPr>
            <a:spLocks noGrp="1"/>
          </p:cNvSpPr>
          <p:nvPr>
            <p:ph type="body" sz="quarter" idx="10"/>
          </p:nvPr>
        </p:nvSpPr>
        <p:spPr>
          <a:xfrm>
            <a:off x="1062487" y="1104182"/>
            <a:ext cx="10272622" cy="5339750"/>
          </a:xfrm>
        </p:spPr>
        <p:txBody>
          <a:bodyPr>
            <a:normAutofit fontScale="85000" lnSpcReduction="20000"/>
          </a:bodyPr>
          <a:lstStyle/>
          <a:p>
            <a:r>
              <a:rPr lang="lv-LV" b="1" dirty="0"/>
              <a:t>Normatīvais regulējums</a:t>
            </a:r>
            <a:r>
              <a:rPr lang="lv-LV" dirty="0"/>
              <a:t>:</a:t>
            </a:r>
          </a:p>
          <a:p>
            <a:pPr marL="342900" indent="-342900">
              <a:buFont typeface="Wingdings" panose="05000000000000000000" pitchFamily="2" charset="2"/>
              <a:buChar char="v"/>
            </a:pPr>
            <a:r>
              <a:rPr lang="lv-LV" dirty="0"/>
              <a:t>Meža likums</a:t>
            </a:r>
          </a:p>
          <a:p>
            <a:pPr marL="342900" indent="-342900">
              <a:buFont typeface="Wingdings" panose="05000000000000000000" pitchFamily="2" charset="2"/>
              <a:buChar char="v"/>
            </a:pPr>
            <a:r>
              <a:rPr lang="lv-LV" dirty="0"/>
              <a:t>MK 21.06.2016. noteikumi Nr. 384 « Meža inventarizācijas un Meža valsts reģistra informācijas aprites noteikumi»</a:t>
            </a:r>
          </a:p>
          <a:p>
            <a:pPr marL="342900" indent="-342900">
              <a:buFont typeface="Wingdings" panose="05000000000000000000" pitchFamily="2" charset="2"/>
              <a:buChar char="v"/>
            </a:pPr>
            <a:r>
              <a:rPr lang="lv-LV" dirty="0"/>
              <a:t>MK 02.05.2012. noteikumi Nr. 308 « Meža atjaunošanas, meža ieaudzēšanas un plantāciju meža noteikumi» </a:t>
            </a:r>
          </a:p>
          <a:p>
            <a:pPr marL="342900" indent="-342900">
              <a:buFont typeface="Wingdings" panose="05000000000000000000" pitchFamily="2" charset="2"/>
              <a:buChar char="v"/>
            </a:pPr>
            <a:r>
              <a:rPr lang="lv-LV" dirty="0"/>
              <a:t>MK 18.12.2012. noteikumi Nr. 938 «Noteikumi par koku ciršanu mežā»</a:t>
            </a:r>
          </a:p>
          <a:p>
            <a:pPr marL="342900" indent="-342900">
              <a:buFont typeface="Wingdings" panose="05000000000000000000" pitchFamily="2" charset="2"/>
              <a:buChar char="v"/>
            </a:pPr>
            <a:r>
              <a:rPr lang="lv-LV" dirty="0"/>
              <a:t>MK 03.08.2010. noteikumi Nr. 714 “Meliorācijas sistēmas ekspluatācijas un uzturēšanas noteikumi” </a:t>
            </a:r>
          </a:p>
          <a:p>
            <a:r>
              <a:rPr lang="lv-LV" b="1" dirty="0"/>
              <a:t>Labā prakse</a:t>
            </a:r>
            <a:r>
              <a:rPr lang="lv-LV" dirty="0"/>
              <a:t>:</a:t>
            </a:r>
          </a:p>
          <a:p>
            <a:pPr marL="342900" indent="-342900">
              <a:buFont typeface="Wingdings" panose="05000000000000000000" pitchFamily="2" charset="2"/>
              <a:buChar char="v"/>
            </a:pPr>
            <a:r>
              <a:rPr lang="lv-LV" dirty="0"/>
              <a:t>AS «Latvijas valsts meži» izdotie pētījumi un publikācijas</a:t>
            </a:r>
          </a:p>
          <a:p>
            <a:pPr marL="342900" indent="-342900">
              <a:buFont typeface="Wingdings" panose="05000000000000000000" pitchFamily="2" charset="2"/>
              <a:buChar char="v"/>
            </a:pPr>
            <a:r>
              <a:rPr lang="lv-LV" dirty="0"/>
              <a:t>LVMI «Silava» pētījumi par mežu apsaimniekošanu</a:t>
            </a:r>
          </a:p>
          <a:p>
            <a:pPr marL="342900" indent="-342900">
              <a:buFont typeface="Wingdings" panose="05000000000000000000" pitchFamily="2" charset="2"/>
              <a:buChar char="v"/>
            </a:pPr>
            <a:r>
              <a:rPr lang="lv-LV" dirty="0"/>
              <a:t>Zinātniskā literatūra par labo praksi mežu apsaimniekošanā</a:t>
            </a:r>
          </a:p>
          <a:p>
            <a:r>
              <a:rPr lang="lv-LV" b="1" dirty="0"/>
              <a:t>Valsts kontroles sagatavotā pašnovērtējuma anketa pašvaldībām rīcībai ar meža resursiem:</a:t>
            </a:r>
          </a:p>
          <a:p>
            <a:pPr marL="342900" indent="-342900">
              <a:buFont typeface="Wingdings" panose="05000000000000000000" pitchFamily="2" charset="2"/>
              <a:buChar char="v"/>
            </a:pPr>
            <a:r>
              <a:rPr lang="lv-LV" dirty="0"/>
              <a:t>Pieejama šeit: </a:t>
            </a:r>
          </a:p>
          <a:p>
            <a:r>
              <a:rPr lang="lv-LV" sz="18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https://lrvk.gov.lv/lv/revizijas/revizijas/noslegtas-revizijas/pasvaldibu-riciba-ar-meza-resursiem</a:t>
            </a:r>
            <a:endParaRPr lang="lv-LV" dirty="0"/>
          </a:p>
        </p:txBody>
      </p:sp>
      <p:sp>
        <p:nvSpPr>
          <p:cNvPr id="3" name="TextBox 2">
            <a:extLst>
              <a:ext uri="{FF2B5EF4-FFF2-40B4-BE49-F238E27FC236}">
                <a16:creationId xmlns:a16="http://schemas.microsoft.com/office/drawing/2014/main" id="{D89DEEB3-F6C0-9CCA-DA92-B0374A3C1F81}"/>
              </a:ext>
            </a:extLst>
          </p:cNvPr>
          <p:cNvSpPr txBox="1"/>
          <p:nvPr/>
        </p:nvSpPr>
        <p:spPr>
          <a:xfrm>
            <a:off x="1760508" y="630987"/>
            <a:ext cx="8876580" cy="400110"/>
          </a:xfrm>
          <a:prstGeom prst="rect">
            <a:avLst/>
          </a:prstGeom>
          <a:noFill/>
        </p:spPr>
        <p:txBody>
          <a:bodyPr wrap="square" rtlCol="0">
            <a:spAutoFit/>
          </a:bodyPr>
          <a:lstStyle/>
          <a:p>
            <a:pPr>
              <a:defRPr/>
            </a:pPr>
            <a:r>
              <a:rPr lang="lv-LV" sz="2000" b="1" dirty="0">
                <a:solidFill>
                  <a:srgbClr val="204A72"/>
                </a:solidFill>
                <a:latin typeface="Arial" panose="020B0604020202020204"/>
              </a:rPr>
              <a:t>Informācijas avoti par veicamajām meža apsaimniekošanas darbībām</a:t>
            </a:r>
          </a:p>
        </p:txBody>
      </p:sp>
    </p:spTree>
    <p:extLst>
      <p:ext uri="{BB962C8B-B14F-4D97-AF65-F5344CB8AC3E}">
        <p14:creationId xmlns:p14="http://schemas.microsoft.com/office/powerpoint/2010/main" val="2725911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hand holding a cell phone in a forest&#10;&#10;Description automatically generated">
            <a:extLst>
              <a:ext uri="{FF2B5EF4-FFF2-40B4-BE49-F238E27FC236}">
                <a16:creationId xmlns:a16="http://schemas.microsoft.com/office/drawing/2014/main" id="{586AB763-B1C9-D483-C2A7-8566521217DB}"/>
              </a:ext>
            </a:extLst>
          </p:cNvPr>
          <p:cNvPicPr>
            <a:picLocks noGrp="1" noChangeAspect="1"/>
          </p:cNvPicPr>
          <p:nvPr>
            <p:ph type="pic" sz="quarter" idx="10"/>
          </p:nvPr>
        </p:nvPicPr>
        <p:blipFill>
          <a:blip r:embed="rId2"/>
          <a:srcRect t="24454" b="24454"/>
          <a:stretch>
            <a:fillRect/>
          </a:stretch>
        </p:blipFill>
        <p:spPr>
          <a:xfrm>
            <a:off x="502407" y="377031"/>
            <a:ext cx="10861678" cy="6103937"/>
          </a:xfrm>
        </p:spPr>
      </p:pic>
      <p:grpSp>
        <p:nvGrpSpPr>
          <p:cNvPr id="2" name="Group 1">
            <a:extLst>
              <a:ext uri="{FF2B5EF4-FFF2-40B4-BE49-F238E27FC236}">
                <a16:creationId xmlns:a16="http://schemas.microsoft.com/office/drawing/2014/main" id="{35EBEDCE-72E1-A8B4-AE1C-0E3887234A60}"/>
              </a:ext>
            </a:extLst>
          </p:cNvPr>
          <p:cNvGrpSpPr/>
          <p:nvPr/>
        </p:nvGrpSpPr>
        <p:grpSpPr>
          <a:xfrm>
            <a:off x="2296281" y="1488228"/>
            <a:ext cx="8995322" cy="3881542"/>
            <a:chOff x="2693096" y="1488228"/>
            <a:chExt cx="8995322" cy="3881542"/>
          </a:xfrm>
        </p:grpSpPr>
        <p:sp>
          <p:nvSpPr>
            <p:cNvPr id="3" name="Rectangle 2">
              <a:extLst>
                <a:ext uri="{FF2B5EF4-FFF2-40B4-BE49-F238E27FC236}">
                  <a16:creationId xmlns:a16="http://schemas.microsoft.com/office/drawing/2014/main" id="{0C522BFB-3AB3-9EE7-9238-E735A527C37F}"/>
                </a:ext>
              </a:extLst>
            </p:cNvPr>
            <p:cNvSpPr/>
            <p:nvPr/>
          </p:nvSpPr>
          <p:spPr>
            <a:xfrm>
              <a:off x="2693096" y="4867074"/>
              <a:ext cx="8995322" cy="502696"/>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solidFill>
                  <a:srgbClr val="7FD2F1"/>
                </a:solidFill>
              </a:endParaRPr>
            </a:p>
          </p:txBody>
        </p:sp>
        <p:grpSp>
          <p:nvGrpSpPr>
            <p:cNvPr id="5" name="Group 4">
              <a:extLst>
                <a:ext uri="{FF2B5EF4-FFF2-40B4-BE49-F238E27FC236}">
                  <a16:creationId xmlns:a16="http://schemas.microsoft.com/office/drawing/2014/main" id="{0F3BD929-284C-4830-0348-21192920CE4D}"/>
                </a:ext>
              </a:extLst>
            </p:cNvPr>
            <p:cNvGrpSpPr/>
            <p:nvPr/>
          </p:nvGrpSpPr>
          <p:grpSpPr>
            <a:xfrm>
              <a:off x="2693096" y="1488228"/>
              <a:ext cx="8995322" cy="3768693"/>
              <a:chOff x="2693096" y="1545521"/>
              <a:chExt cx="8995322" cy="3768693"/>
            </a:xfrm>
          </p:grpSpPr>
          <p:sp>
            <p:nvSpPr>
              <p:cNvPr id="6" name="Rectangle 5">
                <a:extLst>
                  <a:ext uri="{FF2B5EF4-FFF2-40B4-BE49-F238E27FC236}">
                    <a16:creationId xmlns:a16="http://schemas.microsoft.com/office/drawing/2014/main" id="{774FECCB-B33C-B4AE-D8BE-A2A44F10A18F}"/>
                  </a:ext>
                </a:extLst>
              </p:cNvPr>
              <p:cNvSpPr/>
              <p:nvPr/>
            </p:nvSpPr>
            <p:spPr>
              <a:xfrm>
                <a:off x="2693096" y="1545521"/>
                <a:ext cx="3402904" cy="3294345"/>
              </a:xfrm>
              <a:prstGeom prst="rect">
                <a:avLst/>
              </a:prstGeom>
              <a:solidFill>
                <a:srgbClr val="204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 name="Rectangle 6">
                <a:extLst>
                  <a:ext uri="{FF2B5EF4-FFF2-40B4-BE49-F238E27FC236}">
                    <a16:creationId xmlns:a16="http://schemas.microsoft.com/office/drawing/2014/main" id="{C09D7C45-12E9-EA2B-09A6-0C5BCB89BEC2}"/>
                  </a:ext>
                </a:extLst>
              </p:cNvPr>
              <p:cNvSpPr/>
              <p:nvPr/>
            </p:nvSpPr>
            <p:spPr>
              <a:xfrm>
                <a:off x="6095999" y="1545521"/>
                <a:ext cx="5592419" cy="3294345"/>
              </a:xfrm>
              <a:prstGeom prst="rect">
                <a:avLst/>
              </a:prstGeom>
              <a:solidFill>
                <a:srgbClr val="F9C54C">
                  <a:alpha val="848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pic>
            <p:nvPicPr>
              <p:cNvPr id="8" name="Picture 7" descr="Text&#10;&#10;Description automatically generated">
                <a:extLst>
                  <a:ext uri="{FF2B5EF4-FFF2-40B4-BE49-F238E27FC236}">
                    <a16:creationId xmlns:a16="http://schemas.microsoft.com/office/drawing/2014/main" id="{874FD45C-094F-E8E6-18B9-54E5AE3C5C4C}"/>
                  </a:ext>
                </a:extLst>
              </p:cNvPr>
              <p:cNvPicPr>
                <a:picLocks noChangeAspect="1"/>
              </p:cNvPicPr>
              <p:nvPr/>
            </p:nvPicPr>
            <p:blipFill>
              <a:blip r:embed="rId3"/>
              <a:stretch>
                <a:fillRect/>
              </a:stretch>
            </p:blipFill>
            <p:spPr>
              <a:xfrm>
                <a:off x="2890668" y="1800805"/>
                <a:ext cx="3007760" cy="2763227"/>
              </a:xfrm>
              <a:prstGeom prst="rect">
                <a:avLst/>
              </a:prstGeom>
            </p:spPr>
          </p:pic>
          <p:sp>
            <p:nvSpPr>
              <p:cNvPr id="9" name="TextBox 8">
                <a:extLst>
                  <a:ext uri="{FF2B5EF4-FFF2-40B4-BE49-F238E27FC236}">
                    <a16:creationId xmlns:a16="http://schemas.microsoft.com/office/drawing/2014/main" id="{AC609253-AE5D-2FC1-CFA0-2085F8B7CCB6}"/>
                  </a:ext>
                </a:extLst>
              </p:cNvPr>
              <p:cNvSpPr txBox="1"/>
              <p:nvPr/>
            </p:nvSpPr>
            <p:spPr>
              <a:xfrm>
                <a:off x="3080330" y="5037215"/>
                <a:ext cx="5065160" cy="276999"/>
              </a:xfrm>
              <a:prstGeom prst="rect">
                <a:avLst/>
              </a:prstGeom>
              <a:noFill/>
            </p:spPr>
            <p:txBody>
              <a:bodyPr wrap="square" rtlCol="0">
                <a:spAutoFit/>
              </a:bodyPr>
              <a:lstStyle/>
              <a:p>
                <a:r>
                  <a:rPr lang="en-LV" sz="1200" dirty="0">
                    <a:solidFill>
                      <a:schemeClr val="bg1"/>
                    </a:solidFill>
                    <a:latin typeface="Arial" panose="020B0604020202020204" pitchFamily="34" charset="0"/>
                    <a:cs typeface="Arial" panose="020B0604020202020204" pitchFamily="34" charset="0"/>
                  </a:rPr>
                  <a:t>Paldies par uzmanību!</a:t>
                </a:r>
              </a:p>
            </p:txBody>
          </p:sp>
        </p:grpSp>
      </p:grpSp>
      <p:sp>
        <p:nvSpPr>
          <p:cNvPr id="10" name="Rectangle 9">
            <a:extLst>
              <a:ext uri="{FF2B5EF4-FFF2-40B4-BE49-F238E27FC236}">
                <a16:creationId xmlns:a16="http://schemas.microsoft.com/office/drawing/2014/main" id="{74042C41-766F-FCF4-8822-1D751B6F719C}"/>
              </a:ext>
            </a:extLst>
          </p:cNvPr>
          <p:cNvSpPr/>
          <p:nvPr/>
        </p:nvSpPr>
        <p:spPr>
          <a:xfrm>
            <a:off x="6677559" y="2660079"/>
            <a:ext cx="4585171" cy="923330"/>
          </a:xfrm>
          <a:prstGeom prst="rect">
            <a:avLst/>
          </a:prstGeom>
        </p:spPr>
        <p:txBody>
          <a:bodyPr wrap="square">
            <a:spAutoFit/>
          </a:bodyPr>
          <a:lstStyle/>
          <a:p>
            <a:r>
              <a:rPr lang="en-LV" dirty="0">
                <a:solidFill>
                  <a:srgbClr val="204B72"/>
                </a:solidFill>
                <a:latin typeface="Arial" panose="020B0604020202020204" pitchFamily="34" charset="0"/>
                <a:cs typeface="Arial" panose="020B0604020202020204" pitchFamily="34" charset="0"/>
              </a:rPr>
              <a:t>Skanstes iela 50, Rīgā, LV-1013</a:t>
            </a:r>
          </a:p>
          <a:p>
            <a:r>
              <a:rPr lang="en-LV" dirty="0">
                <a:solidFill>
                  <a:srgbClr val="204B72"/>
                </a:solidFill>
                <a:latin typeface="Arial" panose="020B0604020202020204" pitchFamily="34" charset="0"/>
                <a:cs typeface="Arial" panose="020B0604020202020204" pitchFamily="34" charset="0"/>
              </a:rPr>
              <a:t>Tālrunis: </a:t>
            </a:r>
            <a:r>
              <a:rPr lang="lv-LV" dirty="0">
                <a:solidFill>
                  <a:srgbClr val="204B72"/>
                </a:solidFill>
                <a:latin typeface="Arial" panose="020B0604020202020204" pitchFamily="34" charset="0"/>
                <a:cs typeface="Arial" panose="020B0604020202020204" pitchFamily="34" charset="0"/>
              </a:rPr>
              <a:t>23282272</a:t>
            </a:r>
            <a:endParaRPr lang="en-LV" dirty="0">
              <a:solidFill>
                <a:srgbClr val="204B72"/>
              </a:solidFill>
              <a:latin typeface="Arial" panose="020B0604020202020204" pitchFamily="34" charset="0"/>
              <a:cs typeface="Arial" panose="020B0604020202020204" pitchFamily="34" charset="0"/>
            </a:endParaRPr>
          </a:p>
          <a:p>
            <a:r>
              <a:rPr lang="en-LV" dirty="0">
                <a:solidFill>
                  <a:srgbClr val="204B72"/>
                </a:solidFill>
                <a:latin typeface="Arial" panose="020B0604020202020204" pitchFamily="34" charset="0"/>
                <a:cs typeface="Arial" panose="020B0604020202020204" pitchFamily="34" charset="0"/>
              </a:rPr>
              <a:t>E-pasts: </a:t>
            </a:r>
            <a:r>
              <a:rPr lang="lv-LV" dirty="0">
                <a:solidFill>
                  <a:srgbClr val="204B72"/>
                </a:solidFill>
                <a:latin typeface="Arial" panose="020B0604020202020204" pitchFamily="34" charset="0"/>
                <a:cs typeface="Arial" panose="020B0604020202020204" pitchFamily="34" charset="0"/>
              </a:rPr>
              <a:t>pasts</a:t>
            </a:r>
            <a:r>
              <a:rPr lang="en-LV" dirty="0">
                <a:solidFill>
                  <a:srgbClr val="204B72"/>
                </a:solidFill>
                <a:latin typeface="Arial" panose="020B0604020202020204" pitchFamily="34" charset="0"/>
                <a:cs typeface="Arial" panose="020B0604020202020204" pitchFamily="34" charset="0"/>
              </a:rPr>
              <a:t>@lrvk.gov.lv</a:t>
            </a:r>
          </a:p>
        </p:txBody>
      </p:sp>
    </p:spTree>
    <p:extLst>
      <p:ext uri="{BB962C8B-B14F-4D97-AF65-F5344CB8AC3E}">
        <p14:creationId xmlns:p14="http://schemas.microsoft.com/office/powerpoint/2010/main" val="505838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723493A-75A3-F04C-916A-CBB0EF43EB2B}"/>
              </a:ext>
            </a:extLst>
          </p:cNvPr>
          <p:cNvGrpSpPr/>
          <p:nvPr/>
        </p:nvGrpSpPr>
        <p:grpSpPr>
          <a:xfrm>
            <a:off x="4663441" y="1986574"/>
            <a:ext cx="2745610" cy="3668391"/>
            <a:chOff x="3662524" y="1873772"/>
            <a:chExt cx="2368446" cy="3402768"/>
          </a:xfrm>
        </p:grpSpPr>
        <p:sp>
          <p:nvSpPr>
            <p:cNvPr id="17" name="Rectangle 16">
              <a:extLst>
                <a:ext uri="{FF2B5EF4-FFF2-40B4-BE49-F238E27FC236}">
                  <a16:creationId xmlns:a16="http://schemas.microsoft.com/office/drawing/2014/main" id="{ED82698E-4B44-4942-A156-D1743D53D33C}"/>
                </a:ext>
              </a:extLst>
            </p:cNvPr>
            <p:cNvSpPr/>
            <p:nvPr/>
          </p:nvSpPr>
          <p:spPr>
            <a:xfrm>
              <a:off x="3662524" y="1873772"/>
              <a:ext cx="2368446" cy="3402768"/>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3" name="Rectangle 22">
              <a:extLst>
                <a:ext uri="{FF2B5EF4-FFF2-40B4-BE49-F238E27FC236}">
                  <a16:creationId xmlns:a16="http://schemas.microsoft.com/office/drawing/2014/main" id="{7B693A4D-E8EB-CC4E-AF54-A6D53749C25E}"/>
                </a:ext>
              </a:extLst>
            </p:cNvPr>
            <p:cNvSpPr/>
            <p:nvPr/>
          </p:nvSpPr>
          <p:spPr>
            <a:xfrm>
              <a:off x="3662524" y="3066311"/>
              <a:ext cx="2368446" cy="1798593"/>
            </a:xfrm>
            <a:prstGeom prst="rect">
              <a:avLst/>
            </a:prstGeom>
          </p:spPr>
          <p:txBody>
            <a:bodyPr wrap="square">
              <a:spAutoFit/>
            </a:bodyPr>
            <a:lstStyle/>
            <a:p>
              <a:pPr lvl="0" algn="ctr"/>
              <a:r>
                <a:rPr lang="lv-LV" sz="2400" dirty="0"/>
                <a:t>Meža apsaimniekošanas ciklā veiktās darbības un to kvalitāte</a:t>
              </a:r>
              <a:endParaRPr lang="lv-LV" sz="2400" b="1" dirty="0"/>
            </a:p>
          </p:txBody>
        </p:sp>
      </p:grpSp>
      <p:grpSp>
        <p:nvGrpSpPr>
          <p:cNvPr id="34" name="Group 33">
            <a:extLst>
              <a:ext uri="{FF2B5EF4-FFF2-40B4-BE49-F238E27FC236}">
                <a16:creationId xmlns:a16="http://schemas.microsoft.com/office/drawing/2014/main" id="{1E79D9F5-BAC8-C145-B466-E60BEC51D096}"/>
              </a:ext>
            </a:extLst>
          </p:cNvPr>
          <p:cNvGrpSpPr/>
          <p:nvPr/>
        </p:nvGrpSpPr>
        <p:grpSpPr>
          <a:xfrm>
            <a:off x="8181100" y="1986575"/>
            <a:ext cx="2671313" cy="3774143"/>
            <a:chOff x="6150965" y="1877518"/>
            <a:chExt cx="2368446" cy="3530489"/>
          </a:xfrm>
        </p:grpSpPr>
        <p:sp>
          <p:nvSpPr>
            <p:cNvPr id="18" name="Rectangle 17">
              <a:extLst>
                <a:ext uri="{FF2B5EF4-FFF2-40B4-BE49-F238E27FC236}">
                  <a16:creationId xmlns:a16="http://schemas.microsoft.com/office/drawing/2014/main" id="{A40E575A-84F0-5F49-9760-F8F5A27FBDFC}"/>
                </a:ext>
              </a:extLst>
            </p:cNvPr>
            <p:cNvSpPr/>
            <p:nvPr/>
          </p:nvSpPr>
          <p:spPr>
            <a:xfrm>
              <a:off x="6150965" y="1877518"/>
              <a:ext cx="2368446" cy="3431563"/>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4" name="Rectangle 23">
              <a:extLst>
                <a:ext uri="{FF2B5EF4-FFF2-40B4-BE49-F238E27FC236}">
                  <a16:creationId xmlns:a16="http://schemas.microsoft.com/office/drawing/2014/main" id="{973F8DFB-982F-624E-8194-8EDAB456366A}"/>
                </a:ext>
              </a:extLst>
            </p:cNvPr>
            <p:cNvSpPr/>
            <p:nvPr/>
          </p:nvSpPr>
          <p:spPr>
            <a:xfrm>
              <a:off x="6328348" y="3099683"/>
              <a:ext cx="2013679" cy="2308324"/>
            </a:xfrm>
            <a:prstGeom prst="rect">
              <a:avLst/>
            </a:prstGeom>
          </p:spPr>
          <p:txBody>
            <a:bodyPr wrap="square">
              <a:spAutoFit/>
            </a:bodyPr>
            <a:lstStyle/>
            <a:p>
              <a:pPr lvl="0" algn="ctr"/>
              <a:r>
                <a:rPr lang="lv-LV" sz="2400" dirty="0"/>
                <a:t>Pašvaldību meža resursu atsavināšana un gūtie ieņēmumi</a:t>
              </a:r>
              <a:endParaRPr lang="lv-LV" sz="2400" b="1" dirty="0"/>
            </a:p>
          </p:txBody>
        </p:sp>
      </p:grpSp>
      <p:sp>
        <p:nvSpPr>
          <p:cNvPr id="4" name="TextBox 3">
            <a:extLst>
              <a:ext uri="{FF2B5EF4-FFF2-40B4-BE49-F238E27FC236}">
                <a16:creationId xmlns:a16="http://schemas.microsoft.com/office/drawing/2014/main" id="{01A4FBA9-9CCC-7C42-A6AE-6FF7EEC05B66}"/>
              </a:ext>
            </a:extLst>
          </p:cNvPr>
          <p:cNvSpPr txBox="1"/>
          <p:nvPr/>
        </p:nvSpPr>
        <p:spPr>
          <a:xfrm>
            <a:off x="2686434" y="802222"/>
            <a:ext cx="6453994" cy="769441"/>
          </a:xfrm>
          <a:prstGeom prst="rect">
            <a:avLst/>
          </a:prstGeom>
          <a:noFill/>
        </p:spPr>
        <p:txBody>
          <a:bodyPr wrap="square" rtlCol="0">
            <a:spAutoFit/>
          </a:bodyPr>
          <a:lstStyle/>
          <a:p>
            <a:pPr algn="ctr"/>
            <a:r>
              <a:rPr lang="lv-LV" sz="4400" b="1" dirty="0">
                <a:solidFill>
                  <a:schemeClr val="bg1"/>
                </a:solidFill>
                <a:latin typeface="Arial" panose="020B0604020202020204" pitchFamily="34" charset="0"/>
                <a:cs typeface="Arial" panose="020B0604020202020204" pitchFamily="34" charset="0"/>
              </a:rPr>
              <a:t>Apskatītie jautājumi</a:t>
            </a:r>
            <a:endParaRPr lang="en-LV" sz="4400" b="1"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6BDBD3D-7042-694F-8722-8EA8DAB3BA2E}"/>
              </a:ext>
            </a:extLst>
          </p:cNvPr>
          <p:cNvSpPr/>
          <p:nvPr/>
        </p:nvSpPr>
        <p:spPr>
          <a:xfrm>
            <a:off x="1220079" y="1985654"/>
            <a:ext cx="2671313" cy="3669312"/>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cxnSp>
        <p:nvCxnSpPr>
          <p:cNvPr id="21" name="Straight Connector 20">
            <a:extLst>
              <a:ext uri="{FF2B5EF4-FFF2-40B4-BE49-F238E27FC236}">
                <a16:creationId xmlns:a16="http://schemas.microsoft.com/office/drawing/2014/main" id="{535620BC-0F1D-CA4E-B174-E5A61884B752}"/>
              </a:ext>
            </a:extLst>
          </p:cNvPr>
          <p:cNvCxnSpPr/>
          <p:nvPr/>
        </p:nvCxnSpPr>
        <p:spPr>
          <a:xfrm>
            <a:off x="1109273" y="2968052"/>
            <a:ext cx="993098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C06482B-AB19-D24E-AF37-6B36711F56B0}"/>
              </a:ext>
            </a:extLst>
          </p:cNvPr>
          <p:cNvSpPr/>
          <p:nvPr/>
        </p:nvSpPr>
        <p:spPr>
          <a:xfrm>
            <a:off x="1329164" y="3208740"/>
            <a:ext cx="2368445" cy="1938992"/>
          </a:xfrm>
          <a:prstGeom prst="rect">
            <a:avLst/>
          </a:prstGeom>
        </p:spPr>
        <p:txBody>
          <a:bodyPr wrap="square">
            <a:spAutoFit/>
          </a:bodyPr>
          <a:lstStyle/>
          <a:p>
            <a:pPr lvl="0" algn="ctr"/>
            <a:r>
              <a:rPr lang="lv-LV" sz="2400" dirty="0"/>
              <a:t>Informācija par pašvaldību mežu patieso apjomu un stāvokli</a:t>
            </a:r>
          </a:p>
        </p:txBody>
      </p:sp>
      <p:pic>
        <p:nvPicPr>
          <p:cNvPr id="6" name="Grafika 5" descr="Flying Money with solid fill">
            <a:extLst>
              <a:ext uri="{FF2B5EF4-FFF2-40B4-BE49-F238E27FC236}">
                <a16:creationId xmlns:a16="http://schemas.microsoft.com/office/drawing/2014/main" id="{92098510-EC86-CE70-D5D1-9E056D8F76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4286" y="2139658"/>
            <a:ext cx="799590" cy="799590"/>
          </a:xfrm>
          <a:prstGeom prst="rect">
            <a:avLst/>
          </a:prstGeom>
        </p:spPr>
      </p:pic>
      <p:pic>
        <p:nvPicPr>
          <p:cNvPr id="8" name="Grafika 7" descr="Blog with solid fill">
            <a:extLst>
              <a:ext uri="{FF2B5EF4-FFF2-40B4-BE49-F238E27FC236}">
                <a16:creationId xmlns:a16="http://schemas.microsoft.com/office/drawing/2014/main" id="{5F748CAA-93CB-2115-1E45-5BB64D3909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0790" y="2108459"/>
            <a:ext cx="845191" cy="845191"/>
          </a:xfrm>
          <a:prstGeom prst="rect">
            <a:avLst/>
          </a:prstGeom>
        </p:spPr>
      </p:pic>
      <p:pic>
        <p:nvPicPr>
          <p:cNvPr id="10" name="Grafika 9" descr="Forest scene with solid fill">
            <a:extLst>
              <a:ext uri="{FF2B5EF4-FFF2-40B4-BE49-F238E27FC236}">
                <a16:creationId xmlns:a16="http://schemas.microsoft.com/office/drawing/2014/main" id="{E993FC71-230B-126E-4696-6DA4F2737D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4319" y="2070320"/>
            <a:ext cx="858225" cy="858225"/>
          </a:xfrm>
          <a:prstGeom prst="rect">
            <a:avLst/>
          </a:prstGeom>
        </p:spPr>
      </p:pic>
    </p:spTree>
    <p:extLst>
      <p:ext uri="{BB962C8B-B14F-4D97-AF65-F5344CB8AC3E}">
        <p14:creationId xmlns:p14="http://schemas.microsoft.com/office/powerpoint/2010/main" val="2102196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723493A-75A3-F04C-916A-CBB0EF43EB2B}"/>
              </a:ext>
            </a:extLst>
          </p:cNvPr>
          <p:cNvGrpSpPr/>
          <p:nvPr/>
        </p:nvGrpSpPr>
        <p:grpSpPr>
          <a:xfrm>
            <a:off x="3350390" y="1539100"/>
            <a:ext cx="2745610" cy="4637411"/>
            <a:chOff x="2529847" y="1595757"/>
            <a:chExt cx="2368446" cy="3736384"/>
          </a:xfrm>
        </p:grpSpPr>
        <p:sp>
          <p:nvSpPr>
            <p:cNvPr id="17" name="Rectangle 16">
              <a:extLst>
                <a:ext uri="{FF2B5EF4-FFF2-40B4-BE49-F238E27FC236}">
                  <a16:creationId xmlns:a16="http://schemas.microsoft.com/office/drawing/2014/main" id="{ED82698E-4B44-4942-A156-D1743D53D33C}"/>
                </a:ext>
              </a:extLst>
            </p:cNvPr>
            <p:cNvSpPr/>
            <p:nvPr/>
          </p:nvSpPr>
          <p:spPr>
            <a:xfrm>
              <a:off x="2529847" y="1595757"/>
              <a:ext cx="2368446" cy="3736384"/>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3" name="Rectangle 22">
              <a:extLst>
                <a:ext uri="{FF2B5EF4-FFF2-40B4-BE49-F238E27FC236}">
                  <a16:creationId xmlns:a16="http://schemas.microsoft.com/office/drawing/2014/main" id="{7B693A4D-E8EB-CC4E-AF54-A6D53749C25E}"/>
                </a:ext>
              </a:extLst>
            </p:cNvPr>
            <p:cNvSpPr/>
            <p:nvPr/>
          </p:nvSpPr>
          <p:spPr>
            <a:xfrm>
              <a:off x="2578166" y="2737459"/>
              <a:ext cx="2271809" cy="1859827"/>
            </a:xfrm>
            <a:prstGeom prst="rect">
              <a:avLst/>
            </a:prstGeom>
          </p:spPr>
          <p:txBody>
            <a:bodyPr wrap="square">
              <a:spAutoFit/>
            </a:bodyPr>
            <a:lstStyle/>
            <a:p>
              <a:pPr marL="342900" indent="-342900" algn="just">
                <a:spcBef>
                  <a:spcPts val="600"/>
                </a:spcBef>
                <a:spcAft>
                  <a:spcPts val="600"/>
                </a:spcAft>
                <a:buFont typeface="Wingdings" panose="05000000000000000000" pitchFamily="2" charset="2"/>
                <a:buChar char="v"/>
              </a:pPr>
              <a:r>
                <a:rPr lang="lv-LV" sz="2400" dirty="0">
                  <a:effectLst/>
                  <a:latin typeface="+mj-lt"/>
                  <a:ea typeface="Times New Roman" panose="02020603050405020304" pitchFamily="18" charset="0"/>
                </a:rPr>
                <a:t>Meža inventarizācijas un aktuālie nogabalu raksturojošie rādītāji</a:t>
              </a:r>
              <a:endParaRPr lang="en-LV" sz="2400" dirty="0">
                <a:latin typeface="+mj-lt"/>
              </a:endParaRPr>
            </a:p>
          </p:txBody>
        </p:sp>
      </p:grpSp>
      <p:grpSp>
        <p:nvGrpSpPr>
          <p:cNvPr id="34" name="Group 33">
            <a:extLst>
              <a:ext uri="{FF2B5EF4-FFF2-40B4-BE49-F238E27FC236}">
                <a16:creationId xmlns:a16="http://schemas.microsoft.com/office/drawing/2014/main" id="{1E79D9F5-BAC8-C145-B466-E60BEC51D096}"/>
              </a:ext>
            </a:extLst>
          </p:cNvPr>
          <p:cNvGrpSpPr/>
          <p:nvPr/>
        </p:nvGrpSpPr>
        <p:grpSpPr>
          <a:xfrm>
            <a:off x="6152012" y="1539101"/>
            <a:ext cx="2712172" cy="4726086"/>
            <a:chOff x="5236758" y="1781715"/>
            <a:chExt cx="2404673" cy="6570950"/>
          </a:xfrm>
        </p:grpSpPr>
        <p:sp>
          <p:nvSpPr>
            <p:cNvPr id="18" name="Rectangle 17">
              <a:extLst>
                <a:ext uri="{FF2B5EF4-FFF2-40B4-BE49-F238E27FC236}">
                  <a16:creationId xmlns:a16="http://schemas.microsoft.com/office/drawing/2014/main" id="{A40E575A-84F0-5F49-9760-F8F5A27FBDFC}"/>
                </a:ext>
              </a:extLst>
            </p:cNvPr>
            <p:cNvSpPr/>
            <p:nvPr/>
          </p:nvSpPr>
          <p:spPr>
            <a:xfrm>
              <a:off x="5256773" y="1781715"/>
              <a:ext cx="2384658" cy="6447662"/>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24" name="Rectangle 23">
              <a:extLst>
                <a:ext uri="{FF2B5EF4-FFF2-40B4-BE49-F238E27FC236}">
                  <a16:creationId xmlns:a16="http://schemas.microsoft.com/office/drawing/2014/main" id="{973F8DFB-982F-624E-8194-8EDAB456366A}"/>
                </a:ext>
              </a:extLst>
            </p:cNvPr>
            <p:cNvSpPr/>
            <p:nvPr/>
          </p:nvSpPr>
          <p:spPr>
            <a:xfrm>
              <a:off x="5236758" y="3747901"/>
              <a:ext cx="2313902" cy="4604764"/>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v"/>
              </a:pPr>
              <a:r>
                <a:rPr lang="lv-LV" sz="2000" dirty="0">
                  <a:effectLst/>
                  <a:latin typeface="+mj-lt"/>
                  <a:ea typeface="Times New Roman" panose="02020603050405020304" pitchFamily="18" charset="0"/>
                </a:rPr>
                <a:t>Kartogrāfiskie materiāli</a:t>
              </a:r>
            </a:p>
            <a:p>
              <a:pPr marL="285750" indent="-285750">
                <a:spcBef>
                  <a:spcPts val="600"/>
                </a:spcBef>
                <a:spcAft>
                  <a:spcPts val="600"/>
                </a:spcAft>
                <a:buFont typeface="Wingdings" panose="05000000000000000000" pitchFamily="2" charset="2"/>
                <a:buChar char="v"/>
              </a:pPr>
              <a:r>
                <a:rPr lang="lv-LV" sz="2000" dirty="0">
                  <a:latin typeface="+mj-lt"/>
                  <a:ea typeface="Times New Roman" panose="02020603050405020304" pitchFamily="18" charset="0"/>
                </a:rPr>
                <a:t>P</a:t>
              </a:r>
              <a:r>
                <a:rPr lang="lv-LV" sz="2000" dirty="0">
                  <a:effectLst/>
                  <a:latin typeface="+mj-lt"/>
                  <a:ea typeface="Times New Roman" panose="02020603050405020304" pitchFamily="18" charset="0"/>
                </a:rPr>
                <a:t>ubliski pieejamās digitālās kartes</a:t>
              </a:r>
            </a:p>
            <a:p>
              <a:pPr marL="285750" indent="-285750">
                <a:spcBef>
                  <a:spcPts val="600"/>
                </a:spcBef>
                <a:spcAft>
                  <a:spcPts val="600"/>
                </a:spcAft>
                <a:buFont typeface="Wingdings" panose="05000000000000000000" pitchFamily="2" charset="2"/>
                <a:buChar char="v"/>
              </a:pPr>
              <a:r>
                <a:rPr lang="lv-LV" sz="2000" dirty="0">
                  <a:latin typeface="+mj-lt"/>
                  <a:ea typeface="Times New Roman" panose="02020603050405020304" pitchFamily="18" charset="0"/>
                </a:rPr>
                <a:t>S</a:t>
              </a:r>
              <a:r>
                <a:rPr lang="lv-LV" sz="2000" dirty="0">
                  <a:effectLst/>
                  <a:latin typeface="+mj-lt"/>
                  <a:ea typeface="Times New Roman" panose="02020603050405020304" pitchFamily="18" charset="0"/>
                </a:rPr>
                <a:t>atelīta un aerofoto attēli </a:t>
              </a:r>
            </a:p>
            <a:p>
              <a:pPr marL="285750" indent="-285750">
                <a:spcBef>
                  <a:spcPts val="600"/>
                </a:spcBef>
                <a:spcAft>
                  <a:spcPts val="600"/>
                </a:spcAft>
                <a:buFont typeface="Wingdings" panose="05000000000000000000" pitchFamily="2" charset="2"/>
                <a:buChar char="v"/>
              </a:pPr>
              <a:r>
                <a:rPr lang="lv-LV" sz="2000" dirty="0">
                  <a:effectLst/>
                  <a:latin typeface="+mj-lt"/>
                  <a:ea typeface="Times New Roman" panose="02020603050405020304" pitchFamily="18" charset="0"/>
                </a:rPr>
                <a:t>LVM GEO aplikācija</a:t>
              </a:r>
              <a:endParaRPr lang="en-LV" sz="2000" dirty="0">
                <a:latin typeface="+mj-lt"/>
              </a:endParaRPr>
            </a:p>
          </p:txBody>
        </p:sp>
      </p:grpSp>
      <p:sp>
        <p:nvSpPr>
          <p:cNvPr id="4" name="TextBox 3">
            <a:extLst>
              <a:ext uri="{FF2B5EF4-FFF2-40B4-BE49-F238E27FC236}">
                <a16:creationId xmlns:a16="http://schemas.microsoft.com/office/drawing/2014/main" id="{01A4FBA9-9CCC-7C42-A6AE-6FF7EEC05B66}"/>
              </a:ext>
            </a:extLst>
          </p:cNvPr>
          <p:cNvSpPr txBox="1"/>
          <p:nvPr/>
        </p:nvSpPr>
        <p:spPr>
          <a:xfrm>
            <a:off x="2310323" y="494387"/>
            <a:ext cx="9129797" cy="769441"/>
          </a:xfrm>
          <a:prstGeom prst="rect">
            <a:avLst/>
          </a:prstGeom>
          <a:noFill/>
        </p:spPr>
        <p:txBody>
          <a:bodyPr wrap="square" rtlCol="0">
            <a:spAutoFit/>
          </a:bodyPr>
          <a:lstStyle/>
          <a:p>
            <a:r>
              <a:rPr lang="lv-LV" sz="4400" b="1" dirty="0">
                <a:solidFill>
                  <a:schemeClr val="bg1"/>
                </a:solidFill>
                <a:latin typeface="Arial" panose="020B0604020202020204" pitchFamily="34" charset="0"/>
                <a:cs typeface="Arial" panose="020B0604020202020204" pitchFamily="34" charset="0"/>
              </a:rPr>
              <a:t>Pielietotās revīzijas metodes</a:t>
            </a:r>
          </a:p>
        </p:txBody>
      </p:sp>
      <p:sp>
        <p:nvSpPr>
          <p:cNvPr id="12" name="Rectangle 11">
            <a:extLst>
              <a:ext uri="{FF2B5EF4-FFF2-40B4-BE49-F238E27FC236}">
                <a16:creationId xmlns:a16="http://schemas.microsoft.com/office/drawing/2014/main" id="{16BDBD3D-7042-694F-8722-8EA8DAB3BA2E}"/>
              </a:ext>
            </a:extLst>
          </p:cNvPr>
          <p:cNvSpPr/>
          <p:nvPr/>
        </p:nvSpPr>
        <p:spPr>
          <a:xfrm>
            <a:off x="638219" y="1539101"/>
            <a:ext cx="2633584" cy="4637411"/>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cxnSp>
        <p:nvCxnSpPr>
          <p:cNvPr id="21" name="Straight Connector 20">
            <a:extLst>
              <a:ext uri="{FF2B5EF4-FFF2-40B4-BE49-F238E27FC236}">
                <a16:creationId xmlns:a16="http://schemas.microsoft.com/office/drawing/2014/main" id="{535620BC-0F1D-CA4E-B174-E5A61884B752}"/>
              </a:ext>
            </a:extLst>
          </p:cNvPr>
          <p:cNvCxnSpPr/>
          <p:nvPr/>
        </p:nvCxnSpPr>
        <p:spPr>
          <a:xfrm>
            <a:off x="1109273" y="2968052"/>
            <a:ext cx="993098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C06482B-AB19-D24E-AF37-6B36711F56B0}"/>
              </a:ext>
            </a:extLst>
          </p:cNvPr>
          <p:cNvSpPr/>
          <p:nvPr/>
        </p:nvSpPr>
        <p:spPr>
          <a:xfrm>
            <a:off x="691453" y="2956123"/>
            <a:ext cx="2368445" cy="2831544"/>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v"/>
            </a:pPr>
            <a:r>
              <a:rPr lang="lv-LV" sz="2400" dirty="0">
                <a:effectLst/>
                <a:latin typeface="+mj-lt"/>
                <a:ea typeface="Times New Roman" panose="02020603050405020304" pitchFamily="18" charset="0"/>
              </a:rPr>
              <a:t>Kadastra informācijas sistēma </a:t>
            </a:r>
          </a:p>
          <a:p>
            <a:pPr marL="285750" indent="-285750">
              <a:spcAft>
                <a:spcPts val="600"/>
              </a:spcAft>
              <a:buFont typeface="Wingdings" panose="05000000000000000000" pitchFamily="2" charset="2"/>
              <a:buChar char="v"/>
            </a:pPr>
            <a:r>
              <a:rPr lang="lv-LV" sz="2400" dirty="0">
                <a:effectLst/>
                <a:latin typeface="+mj-lt"/>
                <a:ea typeface="Times New Roman" panose="02020603050405020304" pitchFamily="18" charset="0"/>
              </a:rPr>
              <a:t>Meža valsts reģistrs</a:t>
            </a:r>
          </a:p>
          <a:p>
            <a:pPr marL="285750" indent="-285750">
              <a:buFont typeface="Wingdings" panose="05000000000000000000" pitchFamily="2" charset="2"/>
              <a:buChar char="v"/>
            </a:pPr>
            <a:r>
              <a:rPr lang="lv-LV" sz="2400" dirty="0">
                <a:effectLst/>
                <a:latin typeface="+mj-lt"/>
                <a:ea typeface="Times New Roman" panose="02020603050405020304" pitchFamily="18" charset="0"/>
              </a:rPr>
              <a:t>Meliorācijas kadastrs </a:t>
            </a:r>
            <a:endParaRPr lang="en-LV" sz="2400" dirty="0">
              <a:latin typeface="+mj-lt"/>
            </a:endParaRPr>
          </a:p>
        </p:txBody>
      </p:sp>
      <p:pic>
        <p:nvPicPr>
          <p:cNvPr id="10" name="Grafika 9" descr="Forest scene with solid fill">
            <a:extLst>
              <a:ext uri="{FF2B5EF4-FFF2-40B4-BE49-F238E27FC236}">
                <a16:creationId xmlns:a16="http://schemas.microsoft.com/office/drawing/2014/main" id="{E993FC71-230B-126E-4696-6DA4F2737D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80050" y="1756539"/>
            <a:ext cx="940152" cy="940152"/>
          </a:xfrm>
          <a:prstGeom prst="rect">
            <a:avLst/>
          </a:prstGeom>
        </p:spPr>
      </p:pic>
      <p:pic>
        <p:nvPicPr>
          <p:cNvPr id="2" name="Graphic 1" descr="Clipboard with solid fill">
            <a:extLst>
              <a:ext uri="{FF2B5EF4-FFF2-40B4-BE49-F238E27FC236}">
                <a16:creationId xmlns:a16="http://schemas.microsoft.com/office/drawing/2014/main" id="{68757734-4067-B2FC-2328-AB87F65B10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4966" y="1756540"/>
            <a:ext cx="1270055" cy="1007586"/>
          </a:xfrm>
          <a:prstGeom prst="rect">
            <a:avLst/>
          </a:prstGeom>
        </p:spPr>
      </p:pic>
      <p:pic>
        <p:nvPicPr>
          <p:cNvPr id="3" name="Picture 2" descr="A screenshot of a map&#10;&#10;Description automatically generated">
            <a:extLst>
              <a:ext uri="{FF2B5EF4-FFF2-40B4-BE49-F238E27FC236}">
                <a16:creationId xmlns:a16="http://schemas.microsoft.com/office/drawing/2014/main" id="{4701B28A-4149-3940-C610-F4A08EDFC8F0}"/>
              </a:ext>
            </a:extLst>
          </p:cNvPr>
          <p:cNvPicPr>
            <a:picLocks noChangeAspect="1"/>
          </p:cNvPicPr>
          <p:nvPr/>
        </p:nvPicPr>
        <p:blipFill>
          <a:blip r:embed="rId6"/>
          <a:stretch>
            <a:fillRect/>
          </a:stretch>
        </p:blipFill>
        <p:spPr>
          <a:xfrm>
            <a:off x="7082833" y="1755418"/>
            <a:ext cx="924002" cy="1109167"/>
          </a:xfrm>
          <a:prstGeom prst="rect">
            <a:avLst/>
          </a:prstGeom>
        </p:spPr>
      </p:pic>
      <p:grpSp>
        <p:nvGrpSpPr>
          <p:cNvPr id="5" name="Group 4">
            <a:extLst>
              <a:ext uri="{FF2B5EF4-FFF2-40B4-BE49-F238E27FC236}">
                <a16:creationId xmlns:a16="http://schemas.microsoft.com/office/drawing/2014/main" id="{21BC0825-6A7E-9394-66A9-54277EA1FDEE}"/>
              </a:ext>
            </a:extLst>
          </p:cNvPr>
          <p:cNvGrpSpPr/>
          <p:nvPr/>
        </p:nvGrpSpPr>
        <p:grpSpPr>
          <a:xfrm>
            <a:off x="8910435" y="1539101"/>
            <a:ext cx="2712172" cy="4637412"/>
            <a:chOff x="5236758" y="1781715"/>
            <a:chExt cx="2404673" cy="6447662"/>
          </a:xfrm>
        </p:grpSpPr>
        <p:sp>
          <p:nvSpPr>
            <p:cNvPr id="7" name="Rectangle 6">
              <a:extLst>
                <a:ext uri="{FF2B5EF4-FFF2-40B4-BE49-F238E27FC236}">
                  <a16:creationId xmlns:a16="http://schemas.microsoft.com/office/drawing/2014/main" id="{B463B3EC-AC45-975A-A089-F97D7A264633}"/>
                </a:ext>
              </a:extLst>
            </p:cNvPr>
            <p:cNvSpPr/>
            <p:nvPr/>
          </p:nvSpPr>
          <p:spPr>
            <a:xfrm>
              <a:off x="5256773" y="1781715"/>
              <a:ext cx="2384658" cy="6447662"/>
            </a:xfrm>
            <a:prstGeom prst="rect">
              <a:avLst/>
            </a:prstGeom>
            <a:solidFill>
              <a:srgbClr val="F9C5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9" name="Rectangle 8">
              <a:extLst>
                <a:ext uri="{FF2B5EF4-FFF2-40B4-BE49-F238E27FC236}">
                  <a16:creationId xmlns:a16="http://schemas.microsoft.com/office/drawing/2014/main" id="{8163AE82-C3E2-24FD-0182-51A96004B0AB}"/>
                </a:ext>
              </a:extLst>
            </p:cNvPr>
            <p:cNvSpPr/>
            <p:nvPr/>
          </p:nvSpPr>
          <p:spPr>
            <a:xfrm>
              <a:off x="5236758" y="3747900"/>
              <a:ext cx="2313902" cy="4193611"/>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v"/>
              </a:pPr>
              <a:r>
                <a:rPr lang="lv-LV" sz="2000" dirty="0">
                  <a:effectLst/>
                  <a:latin typeface="+mj-lt"/>
                  <a:ea typeface="Times New Roman" panose="02020603050405020304" pitchFamily="18" charset="0"/>
                </a:rPr>
                <a:t>Īpašumu apsekošana dabā veicot foto fiksāciju, lielo īpašumu apskatei tika izmantots arī </a:t>
              </a:r>
              <a:r>
                <a:rPr lang="lv-LV" sz="2000" dirty="0" err="1">
                  <a:effectLst/>
                  <a:latin typeface="+mj-lt"/>
                  <a:ea typeface="Times New Roman" panose="02020603050405020304" pitchFamily="18" charset="0"/>
                </a:rPr>
                <a:t>drons</a:t>
              </a:r>
              <a:endParaRPr lang="lv-LV" sz="2000" dirty="0">
                <a:latin typeface="+mj-lt"/>
                <a:ea typeface="Times New Roman" panose="02020603050405020304" pitchFamily="18" charset="0"/>
              </a:endParaRPr>
            </a:p>
            <a:p>
              <a:pPr marL="285750" indent="-285750">
                <a:spcBef>
                  <a:spcPts val="600"/>
                </a:spcBef>
                <a:spcAft>
                  <a:spcPts val="600"/>
                </a:spcAft>
                <a:buFont typeface="Wingdings" panose="05000000000000000000" pitchFamily="2" charset="2"/>
                <a:buChar char="v"/>
              </a:pPr>
              <a:r>
                <a:rPr lang="lv-LV" sz="2000" dirty="0">
                  <a:latin typeface="+mj-lt"/>
                </a:rPr>
                <a:t>Koku mērinstrumenti</a:t>
              </a:r>
              <a:endParaRPr lang="en-LV" sz="2000" dirty="0">
                <a:latin typeface="+mj-lt"/>
              </a:endParaRPr>
            </a:p>
          </p:txBody>
        </p:sp>
      </p:grpSp>
      <p:pic>
        <p:nvPicPr>
          <p:cNvPr id="15" name="Picture 14" descr="A yellow tape measure in the snow&#10;&#10;Description automatically generated">
            <a:extLst>
              <a:ext uri="{FF2B5EF4-FFF2-40B4-BE49-F238E27FC236}">
                <a16:creationId xmlns:a16="http://schemas.microsoft.com/office/drawing/2014/main" id="{C1D691FB-2861-4625-B070-9CD513D7DD97}"/>
              </a:ext>
            </a:extLst>
          </p:cNvPr>
          <p:cNvPicPr>
            <a:picLocks noChangeAspect="1"/>
          </p:cNvPicPr>
          <p:nvPr/>
        </p:nvPicPr>
        <p:blipFill>
          <a:blip r:embed="rId7"/>
          <a:stretch>
            <a:fillRect/>
          </a:stretch>
        </p:blipFill>
        <p:spPr>
          <a:xfrm>
            <a:off x="9850398" y="1755418"/>
            <a:ext cx="924002" cy="1109167"/>
          </a:xfrm>
          <a:prstGeom prst="rect">
            <a:avLst/>
          </a:prstGeom>
        </p:spPr>
      </p:pic>
      <p:cxnSp>
        <p:nvCxnSpPr>
          <p:cNvPr id="19" name="Straight Connector 18">
            <a:extLst>
              <a:ext uri="{FF2B5EF4-FFF2-40B4-BE49-F238E27FC236}">
                <a16:creationId xmlns:a16="http://schemas.microsoft.com/office/drawing/2014/main" id="{B6A3EBF9-0752-AC36-4A55-EE02BECE0373}"/>
              </a:ext>
            </a:extLst>
          </p:cNvPr>
          <p:cNvCxnSpPr>
            <a:cxnSpLocks/>
          </p:cNvCxnSpPr>
          <p:nvPr/>
        </p:nvCxnSpPr>
        <p:spPr>
          <a:xfrm flipV="1">
            <a:off x="8910435" y="2953259"/>
            <a:ext cx="2712172" cy="74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08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E90C42C-3285-7A43-AEA8-C7CD9A48F66C}"/>
              </a:ext>
            </a:extLst>
          </p:cNvPr>
          <p:cNvSpPr txBox="1">
            <a:spLocks/>
          </p:cNvSpPr>
          <p:nvPr/>
        </p:nvSpPr>
        <p:spPr>
          <a:xfrm>
            <a:off x="1712912" y="2226256"/>
            <a:ext cx="8766175" cy="128405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9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Rezultāti</a:t>
            </a:r>
            <a:endParaRPr kumimoji="0" lang="en-LV" sz="9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777A75A-B1C6-ADA3-201C-24FBE9B8741C}"/>
              </a:ext>
            </a:extLst>
          </p:cNvPr>
          <p:cNvSpPr txBox="1"/>
          <p:nvPr/>
        </p:nvSpPr>
        <p:spPr>
          <a:xfrm>
            <a:off x="1371600" y="4519571"/>
            <a:ext cx="9730595" cy="1846659"/>
          </a:xfrm>
          <a:prstGeom prst="rect">
            <a:avLst/>
          </a:prstGeom>
          <a:noFill/>
        </p:spPr>
        <p:txBody>
          <a:bodyPr wrap="square" rtlCol="0">
            <a:spAutoFit/>
          </a:bodyPr>
          <a:lstStyle/>
          <a:p>
            <a:pPr algn="ctr"/>
            <a:r>
              <a:rPr lang="lv-LV" sz="2400" b="1" dirty="0">
                <a:solidFill>
                  <a:schemeClr val="bg1"/>
                </a:solidFill>
                <a:latin typeface="+mj-lt"/>
              </a:rPr>
              <a:t>Valsts kontroles sagatavotais video materiāls par rezultātiem revīzijā «Pašvaldību rīcība ar meža resursiem»</a:t>
            </a:r>
          </a:p>
          <a:p>
            <a:pPr algn="ctr"/>
            <a:endParaRPr lang="lv-LV" sz="2400" b="1" dirty="0">
              <a:solidFill>
                <a:schemeClr val="bg1"/>
              </a:solidFill>
              <a:latin typeface="+mj-lt"/>
            </a:endParaRPr>
          </a:p>
          <a:p>
            <a:pPr algn="ctr"/>
            <a:r>
              <a:rPr lang="lv-LV" sz="1800" u="sng"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https://www.youtube.com/watch?v=ldecNBcGnbM</a:t>
            </a:r>
            <a:endParaRPr lang="lv-LV" sz="2400" b="1" dirty="0">
              <a:solidFill>
                <a:schemeClr val="bg1"/>
              </a:solidFill>
              <a:latin typeface="+mj-lt"/>
            </a:endParaRPr>
          </a:p>
          <a:p>
            <a:pPr algn="ctr"/>
            <a:endParaRPr lang="lv-LV" sz="2400" b="1" dirty="0">
              <a:solidFill>
                <a:schemeClr val="bg1"/>
              </a:solidFill>
              <a:latin typeface="+mj-lt"/>
            </a:endParaRPr>
          </a:p>
        </p:txBody>
      </p:sp>
    </p:spTree>
    <p:extLst>
      <p:ext uri="{BB962C8B-B14F-4D97-AF65-F5344CB8AC3E}">
        <p14:creationId xmlns:p14="http://schemas.microsoft.com/office/powerpoint/2010/main" val="1604911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4B0FF-33D2-A45D-6256-8B48F28905D1}"/>
              </a:ext>
            </a:extLst>
          </p:cNvPr>
          <p:cNvPicPr>
            <a:picLocks noChangeAspect="1"/>
          </p:cNvPicPr>
          <p:nvPr/>
        </p:nvPicPr>
        <p:blipFill>
          <a:blip r:embed="rId2"/>
          <a:stretch>
            <a:fillRect/>
          </a:stretch>
        </p:blipFill>
        <p:spPr>
          <a:xfrm>
            <a:off x="970048" y="953696"/>
            <a:ext cx="10585219" cy="5282869"/>
          </a:xfrm>
          <a:prstGeom prst="rect">
            <a:avLst/>
          </a:prstGeom>
        </p:spPr>
      </p:pic>
      <p:sp>
        <p:nvSpPr>
          <p:cNvPr id="6" name="TextBox 5">
            <a:extLst>
              <a:ext uri="{FF2B5EF4-FFF2-40B4-BE49-F238E27FC236}">
                <a16:creationId xmlns:a16="http://schemas.microsoft.com/office/drawing/2014/main" id="{0C2F9EA0-A1B8-45C1-D26A-C008CB8A1242}"/>
              </a:ext>
            </a:extLst>
          </p:cNvPr>
          <p:cNvSpPr txBox="1"/>
          <p:nvPr/>
        </p:nvSpPr>
        <p:spPr>
          <a:xfrm>
            <a:off x="7155655" y="2922179"/>
            <a:ext cx="4035955" cy="1446550"/>
          </a:xfrm>
          <a:prstGeom prst="rect">
            <a:avLst/>
          </a:prstGeom>
          <a:noFill/>
        </p:spPr>
        <p:txBody>
          <a:bodyPr wrap="square">
            <a:spAutoFit/>
          </a:bodyPr>
          <a:lstStyle/>
          <a:p>
            <a:pPr algn="ctr"/>
            <a:r>
              <a:rPr lang="lv-LV" sz="2200" b="0" i="0" u="none" strike="noStrike" baseline="0" dirty="0">
                <a:solidFill>
                  <a:srgbClr val="000000"/>
                </a:solidFill>
                <a:latin typeface="HelveticaNeueLT Pro 57 Cn"/>
              </a:rPr>
              <a:t> </a:t>
            </a:r>
            <a:r>
              <a:rPr lang="lv-LV" sz="2200" dirty="0">
                <a:solidFill>
                  <a:srgbClr val="656565"/>
                </a:solidFill>
                <a:latin typeface="HelveticaNeueLT Pro 57 Cn"/>
              </a:rPr>
              <a:t>U</a:t>
            </a:r>
            <a:r>
              <a:rPr lang="lv-LV" sz="2200" b="0" i="0" u="none" strike="noStrike" baseline="0" dirty="0">
                <a:solidFill>
                  <a:srgbClr val="656565"/>
                </a:solidFill>
                <a:latin typeface="HelveticaNeueLT Pro 57 Cn"/>
              </a:rPr>
              <a:t>z lauksaimniecībā izmantojamām zemēm vismaz </a:t>
            </a:r>
            <a:r>
              <a:rPr lang="lv-LV" sz="2200" b="1" i="0" u="none" strike="noStrike" baseline="0" dirty="0">
                <a:solidFill>
                  <a:srgbClr val="656565"/>
                </a:solidFill>
                <a:latin typeface="HelveticaNeueLT Pro 57 Cn"/>
              </a:rPr>
              <a:t>1191 ha </a:t>
            </a:r>
            <a:r>
              <a:rPr lang="lv-LV" sz="2200" b="0" i="0" u="none" strike="noStrike" baseline="0" dirty="0">
                <a:solidFill>
                  <a:srgbClr val="656565"/>
                </a:solidFill>
                <a:latin typeface="HelveticaNeueLT Pro 57 Cn"/>
              </a:rPr>
              <a:t>ir tādi krūmāji, kas atbilst meža statusam</a:t>
            </a:r>
            <a:endParaRPr lang="lv-LV" sz="2200" dirty="0"/>
          </a:p>
        </p:txBody>
      </p:sp>
      <p:sp>
        <p:nvSpPr>
          <p:cNvPr id="8" name="TextBox 7">
            <a:extLst>
              <a:ext uri="{FF2B5EF4-FFF2-40B4-BE49-F238E27FC236}">
                <a16:creationId xmlns:a16="http://schemas.microsoft.com/office/drawing/2014/main" id="{91B4E005-9771-C02B-4DC9-B051460ABD13}"/>
              </a:ext>
            </a:extLst>
          </p:cNvPr>
          <p:cNvSpPr txBox="1"/>
          <p:nvPr/>
        </p:nvSpPr>
        <p:spPr>
          <a:xfrm>
            <a:off x="2944320" y="1053283"/>
            <a:ext cx="7906559" cy="769441"/>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200" b="0" i="0" u="none" strike="noStrike" baseline="0" dirty="0">
                <a:solidFill>
                  <a:srgbClr val="000000"/>
                </a:solidFill>
                <a:latin typeface="HelveticaNeueLT Pro 57 Cn"/>
              </a:rPr>
              <a:t> </a:t>
            </a:r>
            <a:r>
              <a:rPr lang="lv-LV" sz="3200" b="1" i="0" u="none" strike="noStrike" baseline="0" dirty="0">
                <a:solidFill>
                  <a:srgbClr val="656565"/>
                </a:solidFill>
                <a:latin typeface="HelveticaNeueLT Pro 57 Cn"/>
              </a:rPr>
              <a:t>NEINVENTARIZĒTI, BET VĒRTĪGI MEŽI </a:t>
            </a:r>
            <a:endParaRPr lang="lv-LV" sz="3200" dirty="0"/>
          </a:p>
        </p:txBody>
      </p:sp>
      <p:sp>
        <p:nvSpPr>
          <p:cNvPr id="10" name="TextBox 9">
            <a:extLst>
              <a:ext uri="{FF2B5EF4-FFF2-40B4-BE49-F238E27FC236}">
                <a16:creationId xmlns:a16="http://schemas.microsoft.com/office/drawing/2014/main" id="{2574DB5B-CFD5-C96A-BE47-54FC19ACB5A1}"/>
              </a:ext>
            </a:extLst>
          </p:cNvPr>
          <p:cNvSpPr txBox="1"/>
          <p:nvPr/>
        </p:nvSpPr>
        <p:spPr>
          <a:xfrm>
            <a:off x="3765518" y="2804229"/>
            <a:ext cx="2995308" cy="1631216"/>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600" b="0" i="0" u="none" strike="noStrike" baseline="0" dirty="0">
                <a:solidFill>
                  <a:srgbClr val="000000"/>
                </a:solidFill>
                <a:latin typeface="HelveticaNeueLT Pro 57 Cn"/>
              </a:rPr>
              <a:t> </a:t>
            </a:r>
            <a:r>
              <a:rPr lang="lv-LV" sz="2200" b="1" i="0" u="none" strike="noStrike" baseline="0" dirty="0">
                <a:solidFill>
                  <a:srgbClr val="656565"/>
                </a:solidFill>
                <a:latin typeface="HelveticaNeueLT Pro 57 Cn"/>
              </a:rPr>
              <a:t>736 ha </a:t>
            </a:r>
            <a:r>
              <a:rPr lang="lv-LV" sz="2200" b="0" i="0" u="none" strike="noStrike" baseline="0" dirty="0">
                <a:solidFill>
                  <a:srgbClr val="656565"/>
                </a:solidFill>
                <a:latin typeface="HelveticaNeueLT Pro 57 Cn"/>
              </a:rPr>
              <a:t>nav atjaunota inventarizācija vismaz 20 gadus un meža stāvoklis ir mainījies </a:t>
            </a:r>
            <a:endParaRPr lang="lv-LV" sz="2200" dirty="0"/>
          </a:p>
        </p:txBody>
      </p:sp>
      <p:sp>
        <p:nvSpPr>
          <p:cNvPr id="12" name="TextBox 11">
            <a:extLst>
              <a:ext uri="{FF2B5EF4-FFF2-40B4-BE49-F238E27FC236}">
                <a16:creationId xmlns:a16="http://schemas.microsoft.com/office/drawing/2014/main" id="{6A459D03-F8CC-2DC7-8E53-A4975C5A8CEF}"/>
              </a:ext>
            </a:extLst>
          </p:cNvPr>
          <p:cNvSpPr txBox="1"/>
          <p:nvPr/>
        </p:nvSpPr>
        <p:spPr>
          <a:xfrm>
            <a:off x="1142408" y="2744918"/>
            <a:ext cx="2460867" cy="1354217"/>
          </a:xfrm>
          <a:prstGeom prst="rect">
            <a:avLst/>
          </a:prstGeom>
          <a:noFill/>
        </p:spPr>
        <p:txBody>
          <a:bodyPr wrap="square">
            <a:spAutoFit/>
          </a:bodyPr>
          <a:lstStyle/>
          <a:p>
            <a:pPr algn="l"/>
            <a:endParaRPr lang="lv-LV" sz="1600" b="0" i="0" u="none" strike="noStrike" baseline="0" dirty="0">
              <a:solidFill>
                <a:srgbClr val="000000"/>
              </a:solidFill>
              <a:latin typeface="HelveticaNeueLT Pro 57 Cn"/>
            </a:endParaRPr>
          </a:p>
          <a:p>
            <a:pPr algn="ctr"/>
            <a:r>
              <a:rPr lang="lv-LV" sz="1600" b="0" i="0" u="none" strike="noStrike" baseline="0" dirty="0">
                <a:solidFill>
                  <a:srgbClr val="000000"/>
                </a:solidFill>
                <a:latin typeface="HelveticaNeueLT Pro 57 Cn"/>
              </a:rPr>
              <a:t> </a:t>
            </a:r>
            <a:r>
              <a:rPr lang="lv-LV" sz="2200" b="1" i="0" u="none" strike="noStrike" baseline="0" dirty="0">
                <a:solidFill>
                  <a:srgbClr val="656565"/>
                </a:solidFill>
                <a:latin typeface="HelveticaNeueLT Pro 57 Cn"/>
              </a:rPr>
              <a:t>3524 ha </a:t>
            </a:r>
            <a:r>
              <a:rPr lang="lv-LV" sz="2200" b="0" i="0" u="none" strike="noStrike" baseline="0" dirty="0">
                <a:solidFill>
                  <a:srgbClr val="656565"/>
                </a:solidFill>
                <a:latin typeface="HelveticaNeueLT Pro 57 Cn"/>
              </a:rPr>
              <a:t>vispār nav veikta inventarizācija </a:t>
            </a:r>
            <a:endParaRPr lang="lv-LV" sz="2200" dirty="0"/>
          </a:p>
        </p:txBody>
      </p:sp>
      <p:sp>
        <p:nvSpPr>
          <p:cNvPr id="14" name="TextBox 13">
            <a:extLst>
              <a:ext uri="{FF2B5EF4-FFF2-40B4-BE49-F238E27FC236}">
                <a16:creationId xmlns:a16="http://schemas.microsoft.com/office/drawing/2014/main" id="{86347449-F1CA-EBE0-424A-AE8C42B07F39}"/>
              </a:ext>
            </a:extLst>
          </p:cNvPr>
          <p:cNvSpPr txBox="1"/>
          <p:nvPr/>
        </p:nvSpPr>
        <p:spPr>
          <a:xfrm>
            <a:off x="2944320" y="1854845"/>
            <a:ext cx="8180880" cy="954107"/>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r>
              <a:rPr lang="es-ES" sz="4400" b="1" dirty="0">
                <a:solidFill>
                  <a:srgbClr val="656565"/>
                </a:solidFill>
                <a:latin typeface="HelveticaNeueLT Pro 57 Cn"/>
              </a:rPr>
              <a:t> </a:t>
            </a:r>
            <a:r>
              <a:rPr lang="lv-LV" sz="3200" b="1" dirty="0">
                <a:solidFill>
                  <a:srgbClr val="656565"/>
                </a:solidFill>
                <a:latin typeface="HelveticaNeueLT Pro 57 Cn"/>
              </a:rPr>
              <a:t>1. </a:t>
            </a:r>
            <a:r>
              <a:rPr lang="lv-LV" sz="2800" b="1" i="0" u="none" strike="noStrike" baseline="0" dirty="0">
                <a:solidFill>
                  <a:srgbClr val="656565"/>
                </a:solidFill>
                <a:latin typeface="HelveticaNeueLT Pro 57 Cn"/>
              </a:rPr>
              <a:t>Neinventarizētas meža platības </a:t>
            </a:r>
            <a:r>
              <a:rPr lang="es-ES" sz="2800" b="1" i="0" u="none" strike="noStrike" baseline="0" dirty="0">
                <a:solidFill>
                  <a:srgbClr val="656565"/>
                </a:solidFill>
                <a:latin typeface="HelveticaNeueLT Pro 57 Cn"/>
              </a:rPr>
              <a:t>5451 ha </a:t>
            </a:r>
            <a:endParaRPr lang="lv-LV" sz="2800" dirty="0"/>
          </a:p>
        </p:txBody>
      </p:sp>
      <p:pic>
        <p:nvPicPr>
          <p:cNvPr id="16" name="Graphic 15" descr="Forest scene with solid fill">
            <a:extLst>
              <a:ext uri="{FF2B5EF4-FFF2-40B4-BE49-F238E27FC236}">
                <a16:creationId xmlns:a16="http://schemas.microsoft.com/office/drawing/2014/main" id="{29FCFD76-8F4C-1546-2A0E-35B2C6B14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8683" y="1287508"/>
            <a:ext cx="1419400" cy="1419400"/>
          </a:xfrm>
          <a:prstGeom prst="rect">
            <a:avLst/>
          </a:prstGeom>
        </p:spPr>
      </p:pic>
      <p:sp>
        <p:nvSpPr>
          <p:cNvPr id="18" name="TextBox 17">
            <a:extLst>
              <a:ext uri="{FF2B5EF4-FFF2-40B4-BE49-F238E27FC236}">
                <a16:creationId xmlns:a16="http://schemas.microsoft.com/office/drawing/2014/main" id="{D201A1E4-77EC-AF0C-2AD1-EA12C81331E0}"/>
              </a:ext>
            </a:extLst>
          </p:cNvPr>
          <p:cNvSpPr txBox="1"/>
          <p:nvPr/>
        </p:nvSpPr>
        <p:spPr>
          <a:xfrm>
            <a:off x="1237273" y="4251888"/>
            <a:ext cx="2726645" cy="769441"/>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3200" b="1" dirty="0">
                <a:solidFill>
                  <a:srgbClr val="656565"/>
                </a:solidFill>
                <a:latin typeface="HelveticaNeueLT Pro 57 Cn"/>
              </a:rPr>
              <a:t>2.</a:t>
            </a:r>
            <a:r>
              <a:rPr lang="lv-LV" sz="3200" b="0" i="0" u="none" strike="noStrike" baseline="0" dirty="0">
                <a:solidFill>
                  <a:srgbClr val="000000"/>
                </a:solidFill>
                <a:latin typeface="HelveticaNeueLT Pro 57 Cn"/>
              </a:rPr>
              <a:t> </a:t>
            </a:r>
            <a:r>
              <a:rPr lang="lv-LV" sz="2200" b="0" i="0" u="none" strike="noStrike" baseline="0" dirty="0">
                <a:solidFill>
                  <a:srgbClr val="FF0000"/>
                </a:solidFill>
                <a:latin typeface="HelveticaNeueLT Pro 57 Cn"/>
              </a:rPr>
              <a:t>Nav informācijas </a:t>
            </a:r>
            <a:endParaRPr lang="lv-LV" sz="2200" dirty="0">
              <a:solidFill>
                <a:srgbClr val="FF0000"/>
              </a:solidFill>
            </a:endParaRPr>
          </a:p>
        </p:txBody>
      </p:sp>
      <p:sp>
        <p:nvSpPr>
          <p:cNvPr id="19" name="TextBox 18">
            <a:extLst>
              <a:ext uri="{FF2B5EF4-FFF2-40B4-BE49-F238E27FC236}">
                <a16:creationId xmlns:a16="http://schemas.microsoft.com/office/drawing/2014/main" id="{2A87E9A8-CB20-35D0-1C26-0E77224C7047}"/>
              </a:ext>
            </a:extLst>
          </p:cNvPr>
          <p:cNvSpPr txBox="1"/>
          <p:nvPr/>
        </p:nvSpPr>
        <p:spPr>
          <a:xfrm>
            <a:off x="3765518" y="4395558"/>
            <a:ext cx="7426092" cy="615553"/>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200" b="0" i="0" u="none" strike="noStrike" baseline="0" dirty="0">
                <a:solidFill>
                  <a:srgbClr val="000000"/>
                </a:solidFill>
                <a:latin typeface="HelveticaNeueLT Pro 57 Cn"/>
              </a:rPr>
              <a:t> </a:t>
            </a:r>
            <a:r>
              <a:rPr lang="lv-LV" sz="2200" b="0" i="0" u="none" strike="noStrike" baseline="0" dirty="0">
                <a:solidFill>
                  <a:srgbClr val="FF0000"/>
                </a:solidFill>
                <a:latin typeface="HelveticaNeueLT Pro 57 Cn"/>
              </a:rPr>
              <a:t>Nav apsaimniekošanas plānu un darbību</a:t>
            </a:r>
            <a:endParaRPr lang="lv-LV" sz="2200" dirty="0">
              <a:solidFill>
                <a:srgbClr val="FF0000"/>
              </a:solidFill>
            </a:endParaRPr>
          </a:p>
        </p:txBody>
      </p:sp>
      <p:sp>
        <p:nvSpPr>
          <p:cNvPr id="23" name="TextBox 22">
            <a:extLst>
              <a:ext uri="{FF2B5EF4-FFF2-40B4-BE49-F238E27FC236}">
                <a16:creationId xmlns:a16="http://schemas.microsoft.com/office/drawing/2014/main" id="{4622D12C-534C-28D0-8749-27B8F2FEDA6E}"/>
              </a:ext>
            </a:extLst>
          </p:cNvPr>
          <p:cNvSpPr txBox="1"/>
          <p:nvPr/>
        </p:nvSpPr>
        <p:spPr>
          <a:xfrm>
            <a:off x="1237273" y="5314683"/>
            <a:ext cx="611847" cy="584775"/>
          </a:xfrm>
          <a:prstGeom prst="rect">
            <a:avLst/>
          </a:prstGeom>
          <a:noFill/>
        </p:spPr>
        <p:txBody>
          <a:bodyPr wrap="square">
            <a:spAutoFit/>
          </a:bodyPr>
          <a:lstStyle/>
          <a:p>
            <a:r>
              <a:rPr lang="lv-LV" sz="3200" b="1" dirty="0">
                <a:solidFill>
                  <a:srgbClr val="656565"/>
                </a:solidFill>
                <a:latin typeface="HelveticaNeueLT Pro 57 Cn"/>
              </a:rPr>
              <a:t>3</a:t>
            </a:r>
            <a:r>
              <a:rPr kumimoji="0" lang="lv-LV" sz="3200" b="1" i="0" u="none" strike="noStrike" kern="1200" cap="none" spc="0" normalizeH="0" baseline="0" noProof="0" dirty="0">
                <a:ln>
                  <a:noFill/>
                </a:ln>
                <a:solidFill>
                  <a:srgbClr val="656565"/>
                </a:solidFill>
                <a:effectLst/>
                <a:uLnTx/>
                <a:uFillTx/>
                <a:latin typeface="HelveticaNeueLT Pro 57 Cn"/>
                <a:ea typeface="+mn-ea"/>
                <a:cs typeface="+mn-cs"/>
              </a:rPr>
              <a:t>.</a:t>
            </a:r>
            <a:r>
              <a:rPr kumimoji="0" lang="lv-LV" sz="3200" b="0" i="0" u="none" strike="noStrike" kern="1200" cap="none" spc="0" normalizeH="0" baseline="0" noProof="0" dirty="0">
                <a:ln>
                  <a:noFill/>
                </a:ln>
                <a:solidFill>
                  <a:srgbClr val="000000"/>
                </a:solidFill>
                <a:effectLst/>
                <a:uLnTx/>
                <a:uFillTx/>
                <a:latin typeface="HelveticaNeueLT Pro 57 Cn"/>
                <a:ea typeface="+mn-ea"/>
                <a:cs typeface="+mn-cs"/>
              </a:rPr>
              <a:t> </a:t>
            </a:r>
            <a:endParaRPr lang="lv-LV" dirty="0"/>
          </a:p>
        </p:txBody>
      </p:sp>
      <p:sp>
        <p:nvSpPr>
          <p:cNvPr id="25" name="TextBox 24">
            <a:extLst>
              <a:ext uri="{FF2B5EF4-FFF2-40B4-BE49-F238E27FC236}">
                <a16:creationId xmlns:a16="http://schemas.microsoft.com/office/drawing/2014/main" id="{CB647B61-8063-55CF-1C1F-03D5C298BEDE}"/>
              </a:ext>
            </a:extLst>
          </p:cNvPr>
          <p:cNvSpPr txBox="1"/>
          <p:nvPr/>
        </p:nvSpPr>
        <p:spPr>
          <a:xfrm>
            <a:off x="1849119" y="5097136"/>
            <a:ext cx="6025341" cy="954107"/>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r>
              <a:rPr lang="lv-LV" sz="2200" b="0" i="0" u="none" strike="noStrike" baseline="0" dirty="0">
                <a:solidFill>
                  <a:srgbClr val="656565"/>
                </a:solidFill>
                <a:latin typeface="HelveticaNeueLT Pro 57 Cn"/>
              </a:rPr>
              <a:t>Neinventarizēto mežu apsaimniekojot, pašvaldības īsā </a:t>
            </a:r>
            <a:r>
              <a:rPr lang="lv-LV" sz="2200" b="1" i="0" u="none" strike="noStrike" baseline="0" dirty="0">
                <a:solidFill>
                  <a:srgbClr val="656565"/>
                </a:solidFill>
                <a:latin typeface="HelveticaNeueLT Pro 57 Cn"/>
              </a:rPr>
              <a:t>termiņā </a:t>
            </a:r>
            <a:r>
              <a:rPr lang="lv-LV" sz="2200" b="0" i="0" u="none" strike="noStrike" baseline="0" dirty="0">
                <a:solidFill>
                  <a:srgbClr val="656565"/>
                </a:solidFill>
                <a:latin typeface="HelveticaNeueLT Pro 57 Cn"/>
              </a:rPr>
              <a:t>var gūt ieņēmumus </a:t>
            </a:r>
            <a:endParaRPr lang="lv-LV" sz="2200" dirty="0"/>
          </a:p>
        </p:txBody>
      </p:sp>
      <p:sp>
        <p:nvSpPr>
          <p:cNvPr id="27" name="TextBox 26">
            <a:extLst>
              <a:ext uri="{FF2B5EF4-FFF2-40B4-BE49-F238E27FC236}">
                <a16:creationId xmlns:a16="http://schemas.microsoft.com/office/drawing/2014/main" id="{73F3FB2D-86D2-1856-A8E9-9E40E049F4D2}"/>
              </a:ext>
            </a:extLst>
          </p:cNvPr>
          <p:cNvSpPr txBox="1"/>
          <p:nvPr/>
        </p:nvSpPr>
        <p:spPr>
          <a:xfrm>
            <a:off x="8038807" y="5155389"/>
            <a:ext cx="3183145" cy="738664"/>
          </a:xfrm>
          <a:prstGeom prst="rect">
            <a:avLst/>
          </a:prstGeom>
          <a:noFill/>
        </p:spPr>
        <p:txBody>
          <a:bodyPr wrap="square">
            <a:spAutoFit/>
          </a:bodyPr>
          <a:lstStyle/>
          <a:p>
            <a:pPr algn="l"/>
            <a:endParaRPr lang="lv-LV" sz="1200" b="0" i="0" u="none" strike="noStrike" baseline="0" dirty="0">
              <a:solidFill>
                <a:srgbClr val="000000"/>
              </a:solidFill>
              <a:latin typeface="HelveticaNeueLT Pro 57 Cn"/>
            </a:endParaRPr>
          </a:p>
          <a:p>
            <a:pPr algn="ctr"/>
            <a:r>
              <a:rPr lang="lv-LV" sz="1200" b="0" i="0" u="none" strike="noStrike" baseline="0" dirty="0">
                <a:solidFill>
                  <a:srgbClr val="000000"/>
                </a:solidFill>
                <a:latin typeface="HelveticaNeueLT Pro 57 Cn"/>
              </a:rPr>
              <a:t> </a:t>
            </a:r>
            <a:r>
              <a:rPr lang="lv-LV" sz="3000" b="1" i="0" u="none" strike="noStrike" baseline="0" dirty="0">
                <a:solidFill>
                  <a:srgbClr val="FF0000"/>
                </a:solidFill>
                <a:latin typeface="HelveticaNeueLT Pro 57 Cn"/>
              </a:rPr>
              <a:t>2 379 000 EUR</a:t>
            </a:r>
            <a:endParaRPr lang="lv-LV" dirty="0">
              <a:solidFill>
                <a:srgbClr val="FF0000"/>
              </a:solidFill>
            </a:endParaRPr>
          </a:p>
        </p:txBody>
      </p:sp>
      <p:sp>
        <p:nvSpPr>
          <p:cNvPr id="28" name="Arrow: Right 27">
            <a:extLst>
              <a:ext uri="{FF2B5EF4-FFF2-40B4-BE49-F238E27FC236}">
                <a16:creationId xmlns:a16="http://schemas.microsoft.com/office/drawing/2014/main" id="{6C211AC6-F707-C665-C2A9-9BC0C80394C3}"/>
              </a:ext>
            </a:extLst>
          </p:cNvPr>
          <p:cNvSpPr/>
          <p:nvPr/>
        </p:nvSpPr>
        <p:spPr>
          <a:xfrm>
            <a:off x="7696382" y="5415007"/>
            <a:ext cx="320573" cy="3991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Arrow: Right 27">
            <a:extLst>
              <a:ext uri="{FF2B5EF4-FFF2-40B4-BE49-F238E27FC236}">
                <a16:creationId xmlns:a16="http://schemas.microsoft.com/office/drawing/2014/main" id="{7E001FF2-8AF8-6E70-9A31-F19CAC3B63A6}"/>
              </a:ext>
            </a:extLst>
          </p:cNvPr>
          <p:cNvSpPr/>
          <p:nvPr/>
        </p:nvSpPr>
        <p:spPr>
          <a:xfrm>
            <a:off x="4282658" y="4594142"/>
            <a:ext cx="320573" cy="39919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667824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65C99E-6C27-7B23-2AD1-A10F0A8635FA}"/>
              </a:ext>
            </a:extLst>
          </p:cNvPr>
          <p:cNvSpPr>
            <a:spLocks noGrp="1"/>
          </p:cNvSpPr>
          <p:nvPr>
            <p:ph type="body" sz="quarter" idx="10"/>
          </p:nvPr>
        </p:nvSpPr>
        <p:spPr>
          <a:xfrm>
            <a:off x="1069676" y="943917"/>
            <a:ext cx="10248181" cy="2351374"/>
          </a:xfrm>
        </p:spPr>
        <p:txBody>
          <a:bodyPr>
            <a:noAutofit/>
          </a:bodyPr>
          <a:lstStyle/>
          <a:p>
            <a:pPr>
              <a:spcBef>
                <a:spcPts val="600"/>
              </a:spcBef>
              <a:spcAft>
                <a:spcPts val="600"/>
              </a:spcAft>
            </a:pPr>
            <a:r>
              <a:rPr lang="lv-LV" sz="1400" b="1" dirty="0"/>
              <a:t>31 apsekotajā īpašumā tika konstatēti šādi apstākļi</a:t>
            </a:r>
            <a:r>
              <a:rPr lang="lv-LV" sz="1400" dirty="0"/>
              <a:t>:</a:t>
            </a:r>
          </a:p>
          <a:p>
            <a:pPr marL="342900" indent="-342900">
              <a:spcBef>
                <a:spcPts val="600"/>
              </a:spcBef>
              <a:spcAft>
                <a:spcPts val="600"/>
              </a:spcAft>
              <a:buFont typeface="Wingdings" panose="05000000000000000000" pitchFamily="2" charset="2"/>
              <a:buChar char="v"/>
            </a:pPr>
            <a:r>
              <a:rPr lang="lv-LV" sz="1400" b="1" dirty="0"/>
              <a:t>22</a:t>
            </a:r>
            <a:r>
              <a:rPr lang="lv-LV" sz="1400" dirty="0"/>
              <a:t> tika atzīti par </a:t>
            </a:r>
            <a:r>
              <a:rPr lang="lv-LV" sz="1400" b="1" dirty="0"/>
              <a:t>vērtīgiem</a:t>
            </a:r>
            <a:r>
              <a:rPr lang="lv-LV" sz="1400" dirty="0"/>
              <a:t> un perspektīviem </a:t>
            </a:r>
            <a:r>
              <a:rPr lang="lv-LV" sz="1400" b="1" dirty="0"/>
              <a:t>mežiem</a:t>
            </a:r>
            <a:r>
              <a:rPr lang="lv-LV" sz="1400" dirty="0"/>
              <a:t> ar augstvērtīgu koksnes sastāvu,</a:t>
            </a:r>
          </a:p>
          <a:p>
            <a:pPr marL="342900" indent="-342900">
              <a:spcBef>
                <a:spcPts val="600"/>
              </a:spcBef>
              <a:spcAft>
                <a:spcPts val="600"/>
              </a:spcAft>
              <a:buFont typeface="Wingdings" panose="05000000000000000000" pitchFamily="2" charset="2"/>
              <a:buChar char="v"/>
            </a:pPr>
            <a:r>
              <a:rPr lang="lv-LV" sz="1400" dirty="0"/>
              <a:t>Kadastra informācijas sistēmā mežs uzrādīts </a:t>
            </a:r>
            <a:r>
              <a:rPr lang="lv-LV" sz="1400" b="1" dirty="0"/>
              <a:t>79 ha</a:t>
            </a:r>
            <a:r>
              <a:rPr lang="lv-LV" sz="1400" dirty="0"/>
              <a:t>, faktiski meža platība ir palielinājusies vismaz par 92 ha un ir </a:t>
            </a:r>
            <a:r>
              <a:rPr lang="lv-LV" sz="1400" b="1" dirty="0"/>
              <a:t>171 ha</a:t>
            </a:r>
            <a:r>
              <a:rPr lang="lv-LV" sz="1400" dirty="0"/>
              <a:t>,</a:t>
            </a:r>
          </a:p>
          <a:p>
            <a:pPr marL="342900" indent="-342900">
              <a:spcBef>
                <a:spcPts val="600"/>
              </a:spcBef>
              <a:spcAft>
                <a:spcPts val="600"/>
              </a:spcAft>
              <a:buFont typeface="Wingdings" panose="05000000000000000000" pitchFamily="2" charset="2"/>
              <a:buChar char="v"/>
            </a:pPr>
            <a:r>
              <a:rPr lang="lv-LV" sz="1400" dirty="0"/>
              <a:t>Kadastra informācijas sistēmā divu īpašumu sastāvā </a:t>
            </a:r>
            <a:r>
              <a:rPr lang="lv-LV" sz="1400" b="1" dirty="0"/>
              <a:t>mežs netiek uzrādīts</a:t>
            </a:r>
            <a:r>
              <a:rPr lang="lv-LV" sz="1400" dirty="0"/>
              <a:t>, taču dabā tas </a:t>
            </a:r>
            <a:r>
              <a:rPr lang="lv-LV" sz="1400" b="1" dirty="0"/>
              <a:t>tika konstatēts </a:t>
            </a:r>
            <a:r>
              <a:rPr lang="lv-LV" sz="1400" dirty="0"/>
              <a:t>– </a:t>
            </a:r>
            <a:r>
              <a:rPr lang="lv-LV" sz="1400" b="1" dirty="0"/>
              <a:t>2 un 35 ha platībā</a:t>
            </a:r>
            <a:r>
              <a:rPr lang="lv-LV" sz="1400" dirty="0"/>
              <a:t>,</a:t>
            </a:r>
          </a:p>
          <a:p>
            <a:pPr marL="342900" indent="-342900">
              <a:spcBef>
                <a:spcPts val="600"/>
              </a:spcBef>
              <a:spcAft>
                <a:spcPts val="600"/>
              </a:spcAft>
              <a:buFont typeface="Wingdings" panose="05000000000000000000" pitchFamily="2" charset="2"/>
              <a:buChar char="v"/>
            </a:pPr>
            <a:r>
              <a:rPr lang="lv-LV" sz="1400" dirty="0"/>
              <a:t>Tikai </a:t>
            </a:r>
            <a:r>
              <a:rPr lang="lv-LV" sz="1400" b="1" dirty="0"/>
              <a:t>10 īpašumiem </a:t>
            </a:r>
            <a:r>
              <a:rPr lang="lv-LV" sz="1400" dirty="0"/>
              <a:t>norādītais zemes lietošanas veids ir </a:t>
            </a:r>
            <a:r>
              <a:rPr lang="lv-LV" sz="1400" b="1" dirty="0"/>
              <a:t>mežsaimniecības zeme</a:t>
            </a:r>
            <a:r>
              <a:rPr lang="lv-LV" sz="1400" dirty="0"/>
              <a:t>,</a:t>
            </a:r>
          </a:p>
          <a:p>
            <a:pPr marL="342900" indent="-342900">
              <a:spcBef>
                <a:spcPts val="600"/>
              </a:spcBef>
              <a:spcAft>
                <a:spcPts val="600"/>
              </a:spcAft>
              <a:buFont typeface="Wingdings" panose="05000000000000000000" pitchFamily="2" charset="2"/>
              <a:buChar char="v"/>
            </a:pPr>
            <a:r>
              <a:rPr lang="lv-LV" sz="1400" dirty="0"/>
              <a:t>Īpašumos </a:t>
            </a:r>
            <a:r>
              <a:rPr lang="lv-LV" sz="1400" b="1" dirty="0"/>
              <a:t>nav</a:t>
            </a:r>
            <a:r>
              <a:rPr lang="lv-LV" sz="1400" dirty="0"/>
              <a:t> atbilstoši sakārtotas </a:t>
            </a:r>
            <a:r>
              <a:rPr lang="lv-LV" sz="1400" b="1" dirty="0"/>
              <a:t>robežas un meliorācijas </a:t>
            </a:r>
            <a:r>
              <a:rPr lang="lv-LV" sz="1400" dirty="0"/>
              <a:t>sistēmas.</a:t>
            </a:r>
          </a:p>
        </p:txBody>
      </p:sp>
      <p:sp>
        <p:nvSpPr>
          <p:cNvPr id="3" name="TextBox 2">
            <a:extLst>
              <a:ext uri="{FF2B5EF4-FFF2-40B4-BE49-F238E27FC236}">
                <a16:creationId xmlns:a16="http://schemas.microsoft.com/office/drawing/2014/main" id="{67BCE0F8-2243-0CDC-62E4-93F87E598EBA}"/>
              </a:ext>
            </a:extLst>
          </p:cNvPr>
          <p:cNvSpPr txBox="1"/>
          <p:nvPr/>
        </p:nvSpPr>
        <p:spPr>
          <a:xfrm>
            <a:off x="2788231" y="465156"/>
            <a:ext cx="6453994" cy="461665"/>
          </a:xfrm>
          <a:prstGeom prst="rect">
            <a:avLst/>
          </a:prstGeom>
          <a:noFill/>
        </p:spPr>
        <p:txBody>
          <a:bodyPr wrap="square" rtlCol="0">
            <a:spAutoFit/>
          </a:bodyPr>
          <a:lstStyle/>
          <a:p>
            <a:pPr algn="ctr"/>
            <a:r>
              <a:rPr lang="lv-LV" sz="2400" b="1" dirty="0">
                <a:solidFill>
                  <a:srgbClr val="204A72"/>
                </a:solidFill>
                <a:latin typeface="+mj-lt"/>
              </a:rPr>
              <a:t>Neinventarizēto mežu raksturojums</a:t>
            </a:r>
          </a:p>
        </p:txBody>
      </p:sp>
      <p:pic>
        <p:nvPicPr>
          <p:cNvPr id="4" name="Picture 3">
            <a:extLst>
              <a:ext uri="{FF2B5EF4-FFF2-40B4-BE49-F238E27FC236}">
                <a16:creationId xmlns:a16="http://schemas.microsoft.com/office/drawing/2014/main" id="{54735DE1-4C9E-1136-C25C-89D1E21A08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20379" y="3190236"/>
            <a:ext cx="2889866" cy="3367398"/>
          </a:xfrm>
          <a:prstGeom prst="rect">
            <a:avLst/>
          </a:prstGeom>
        </p:spPr>
      </p:pic>
      <p:pic>
        <p:nvPicPr>
          <p:cNvPr id="5" name="Picture 4" descr="A forest with many trees&#10;&#10;Description automatically generated">
            <a:extLst>
              <a:ext uri="{FF2B5EF4-FFF2-40B4-BE49-F238E27FC236}">
                <a16:creationId xmlns:a16="http://schemas.microsoft.com/office/drawing/2014/main" id="{5D1B636C-F8A8-F0B6-8B4E-10DA82D67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70295" y="3173147"/>
            <a:ext cx="2889866" cy="3367399"/>
          </a:xfrm>
          <a:prstGeom prst="rect">
            <a:avLst/>
          </a:prstGeom>
        </p:spPr>
      </p:pic>
      <p:pic>
        <p:nvPicPr>
          <p:cNvPr id="11" name="Picture 10" descr="A group of trees in a forest&#10;&#10;Description automatically generated">
            <a:extLst>
              <a:ext uri="{FF2B5EF4-FFF2-40B4-BE49-F238E27FC236}">
                <a16:creationId xmlns:a16="http://schemas.microsoft.com/office/drawing/2014/main" id="{7C7FDEF2-93A8-32D7-D53A-A817DA620ED6}"/>
              </a:ext>
            </a:extLst>
          </p:cNvPr>
          <p:cNvPicPr>
            <a:picLocks noChangeAspect="1"/>
          </p:cNvPicPr>
          <p:nvPr/>
        </p:nvPicPr>
        <p:blipFill>
          <a:blip r:embed="rId4"/>
          <a:stretch>
            <a:fillRect/>
          </a:stretch>
        </p:blipFill>
        <p:spPr>
          <a:xfrm rot="5400000">
            <a:off x="8120213" y="3173147"/>
            <a:ext cx="2889866" cy="3367399"/>
          </a:xfrm>
          <a:prstGeom prst="rect">
            <a:avLst/>
          </a:prstGeom>
        </p:spPr>
      </p:pic>
    </p:spTree>
    <p:extLst>
      <p:ext uri="{BB962C8B-B14F-4D97-AF65-F5344CB8AC3E}">
        <p14:creationId xmlns:p14="http://schemas.microsoft.com/office/powerpoint/2010/main" val="1311817135"/>
      </p:ext>
    </p:extLst>
  </p:cSld>
  <p:clrMapOvr>
    <a:masterClrMapping/>
  </p:clrMapOvr>
</p:sld>
</file>

<file path=ppt/theme/theme1.xml><?xml version="1.0" encoding="utf-8"?>
<a:theme xmlns:a="http://schemas.openxmlformats.org/drawingml/2006/main" name="Office dizains">
  <a:themeElements>
    <a:clrScheme name="Custom 1">
      <a:dk1>
        <a:srgbClr val="1F4A72"/>
      </a:dk1>
      <a:lt1>
        <a:srgbClr val="FFFFFF"/>
      </a:lt1>
      <a:dk2>
        <a:srgbClr val="000000"/>
      </a:dk2>
      <a:lt2>
        <a:srgbClr val="E7E6E6"/>
      </a:lt2>
      <a:accent1>
        <a:srgbClr val="1F4A72"/>
      </a:accent1>
      <a:accent2>
        <a:srgbClr val="F9CD6C"/>
      </a:accent2>
      <a:accent3>
        <a:srgbClr val="A5A5A5"/>
      </a:accent3>
      <a:accent4>
        <a:srgbClr val="7ED1F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ācija1" id="{8357134D-73B4-4E7F-AF24-B180A4121254}" vid="{8541CE34-06AA-4611-9814-DF433005D9ED}"/>
    </a:ext>
  </a:extLst>
</a:theme>
</file>

<file path=ppt/theme/theme2.xml><?xml version="1.0" encoding="utf-8"?>
<a:theme xmlns:a="http://schemas.openxmlformats.org/drawingml/2006/main" name="1_Office dizains">
  <a:themeElements>
    <a:clrScheme name="Custom 1">
      <a:dk1>
        <a:srgbClr val="1F4A72"/>
      </a:dk1>
      <a:lt1>
        <a:srgbClr val="FFFFFF"/>
      </a:lt1>
      <a:dk2>
        <a:srgbClr val="000000"/>
      </a:dk2>
      <a:lt2>
        <a:srgbClr val="E7E6E6"/>
      </a:lt2>
      <a:accent1>
        <a:srgbClr val="1F4A72"/>
      </a:accent1>
      <a:accent2>
        <a:srgbClr val="F9CD6C"/>
      </a:accent2>
      <a:accent3>
        <a:srgbClr val="A5A5A5"/>
      </a:accent3>
      <a:accent4>
        <a:srgbClr val="7ED1F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9C1235E-7C91-524B-A027-46FA7C416203}" vid="{0404FD78-F81C-9143-A8C3-7A08FEB5CBF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809A583-09CA-6D44-981D-155853F46051}">
  <we:reference id="wa104178141" version="4.3.3.0" store="en-001" storeType="OMEX"/>
  <we:alternateReferences>
    <we:reference id="WA104178141" version="4.3.3.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BAFDC32F4AE0A9439F47DECDE74A09AE" ma:contentTypeVersion="4" ma:contentTypeDescription="Izveidot jaunu dokumentu." ma:contentTypeScope="" ma:versionID="9697cdd040aa27f2c5a9ef996397d2dc">
  <xsd:schema xmlns:xsd="http://www.w3.org/2001/XMLSchema" xmlns:xs="http://www.w3.org/2001/XMLSchema" xmlns:p="http://schemas.microsoft.com/office/2006/metadata/properties" xmlns:ns2="a300a56f-15d6-41c3-bc71-7edcf8b2dc6f" targetNamespace="http://schemas.microsoft.com/office/2006/metadata/properties" ma:root="true" ma:fieldsID="b831044da203712195ae3516db9adcf1" ns2:_="">
    <xsd:import namespace="a300a56f-15d6-41c3-bc71-7edcf8b2dc6f"/>
    <xsd:element name="properties">
      <xsd:complexType>
        <xsd:sequence>
          <xsd:element name="documentManagement">
            <xsd:complexType>
              <xsd:all>
                <xsd:element ref="ns2:Dokumenta_x0020_tips" minOccurs="0"/>
                <xsd:element ref="ns2:Virsraksts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00a56f-15d6-41c3-bc71-7edcf8b2dc6f" elementFormDefault="qualified">
    <xsd:import namespace="http://schemas.microsoft.com/office/2006/documentManagement/types"/>
    <xsd:import namespace="http://schemas.microsoft.com/office/infopath/2007/PartnerControls"/>
    <xsd:element name="Dokumenta_x0020_tips" ma:index="8" nillable="true" ma:displayName="Dokumenta tips" ma:format="Dropdown" ma:internalName="Dokumenta_x0020_tips">
      <xsd:simpleType>
        <xsd:restriction base="dms:Choice">
          <xsd:enumeration value="Valsts kontroles prezentācija"/>
          <xsd:enumeration value="Valsts kontroles prezentācijas rokasgrāmata"/>
          <xsd:enumeration value="Apmācības video"/>
        </xsd:restriction>
      </xsd:simpleType>
    </xsd:element>
    <xsd:element name="Virsraksts1" ma:index="9" nillable="true" ma:displayName="Virsraksts" ma:format="Hyperlink" ma:internalName="Virsraksts1">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2"/>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kumenta_x0020_tips xmlns="a300a56f-15d6-41c3-bc71-7edcf8b2dc6f">Valsts kontroles prezentācija</Dokumenta_x0020_tips>
    <Virsraksts1 xmlns="a300a56f-15d6-41c3-bc71-7edcf8b2dc6f">
      <Url>http://intranet/Noderīgi/Prezentcijas%20apmcba/VK_prezentacija.potx</Url>
      <Description>Valsts kontroles prezentācijas paraugs</Description>
    </Virsraksts1>
  </documentManagement>
</p:properties>
</file>

<file path=customXml/itemProps1.xml><?xml version="1.0" encoding="utf-8"?>
<ds:datastoreItem xmlns:ds="http://schemas.openxmlformats.org/officeDocument/2006/customXml" ds:itemID="{093343D7-704B-4A3F-A28D-030C2923CB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00a56f-15d6-41c3-bc71-7edcf8b2dc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295C99-B304-4F3B-A19A-D597C3FEDA4E}">
  <ds:schemaRefs>
    <ds:schemaRef ds:uri="http://schemas.microsoft.com/sharepoint/v3/contenttype/forms"/>
  </ds:schemaRefs>
</ds:datastoreItem>
</file>

<file path=customXml/itemProps3.xml><?xml version="1.0" encoding="utf-8"?>
<ds:datastoreItem xmlns:ds="http://schemas.openxmlformats.org/officeDocument/2006/customXml" ds:itemID="{8134CDD3-E72D-44BC-AA95-41EB0117C20E}">
  <ds:schemaRefs>
    <ds:schemaRef ds:uri="http://schemas.microsoft.com/office/2006/metadata/properties"/>
    <ds:schemaRef ds:uri="http://schemas.microsoft.com/office/infopath/2007/PartnerControls"/>
    <ds:schemaRef ds:uri="a300a56f-15d6-41c3-bc71-7edcf8b2dc6f"/>
  </ds:schemaRefs>
</ds:datastoreItem>
</file>

<file path=docMetadata/LabelInfo.xml><?xml version="1.0" encoding="utf-8"?>
<clbl:labelList xmlns:clbl="http://schemas.microsoft.com/office/2020/mipLabelMetadata">
  <clbl:label id="{b49383e6-98fe-49ed-810d-3f02511afefc}" enabled="0" method="" siteId="{b49383e6-98fe-49ed-810d-3f02511afefc}" removed="1"/>
</clbl:labelList>
</file>

<file path=docProps/app.xml><?xml version="1.0" encoding="utf-8"?>
<Properties xmlns="http://schemas.openxmlformats.org/officeDocument/2006/extended-properties" xmlns:vt="http://schemas.openxmlformats.org/officeDocument/2006/docPropsVTypes">
  <Template>VK_prezentacija</Template>
  <TotalTime>4413</TotalTime>
  <Words>2254</Words>
  <Application>Microsoft Office PowerPoint</Application>
  <PresentationFormat>Widescreen</PresentationFormat>
  <Paragraphs>265</Paragraphs>
  <Slides>41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Aptos</vt:lpstr>
      <vt:lpstr>Arial</vt:lpstr>
      <vt:lpstr>Calibri</vt:lpstr>
      <vt:lpstr>HelveticaNeueLT Pro 57 Cn</vt:lpstr>
      <vt:lpstr>Times New Roman</vt:lpstr>
      <vt:lpstr>Wingdings</vt:lpstr>
      <vt:lpstr>Office dizains</vt:lpstr>
      <vt:lpstr>1_Office dizains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Daniels Cjaputa</dc:creator>
  <cp:lastModifiedBy>Anda Pētersone</cp:lastModifiedBy>
  <cp:revision>67</cp:revision>
  <dcterms:created xsi:type="dcterms:W3CDTF">2022-07-11T08:07:23Z</dcterms:created>
  <dcterms:modified xsi:type="dcterms:W3CDTF">2024-07-23T07:34:12Z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0x010100BAFDC32F4AE0A9439F47DECDE74A09AE</vt:lpwstr>
  </property>
</Properties>
</file>